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5C57"/>
    <a:srgbClr val="A0C283"/>
    <a:srgbClr val="569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isualize Data with"/>
          <p:cNvSpPr txBox="1"/>
          <p:nvPr/>
        </p:nvSpPr>
        <p:spPr>
          <a:xfrm>
            <a:off x="777634" y="106737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Visualize Data with</a:t>
            </a:r>
          </a:p>
        </p:txBody>
      </p:sp>
      <p:pic>
        <p:nvPicPr>
          <p:cNvPr id="1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4783" y="4384143"/>
            <a:ext cx="6454434" cy="748309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/>
              </a:defRPr>
            </a:lvl1pPr>
          </a:lstStyle>
          <a:p>
            <a:pPr>
              <a:defRPr u="none"/>
            </a:pPr>
            <a:r>
              <a:rPr u="sng">
                <a:hlinkClick r:id="rId13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5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hyperlink" Target="https://creativecommons.org/licenses/by-sa/4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hyperlink" Target="http://ggplot2.tidyverse.org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5286803-8681-4A6E-83AA-5CA63B263CE6}"/>
              </a:ext>
            </a:extLst>
          </p:cNvPr>
          <p:cNvSpPr/>
          <p:nvPr/>
        </p:nvSpPr>
        <p:spPr>
          <a:xfrm>
            <a:off x="12045462" y="1649603"/>
            <a:ext cx="10691446" cy="1998418"/>
          </a:xfrm>
          <a:prstGeom prst="wedgeRoundRectCallout">
            <a:avLst>
              <a:gd name="adj1" fmla="val -62295"/>
              <a:gd name="adj2" fmla="val 16694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Pro tip: Always put the + at the end of a line, Never at the start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71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(data =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mpg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F9D68C8-17FD-4648-B3D3-F78348EBB6D7}"/>
              </a:ext>
            </a:extLst>
          </p:cNvPr>
          <p:cNvSpPr/>
          <p:nvPr/>
        </p:nvSpPr>
        <p:spPr>
          <a:xfrm>
            <a:off x="6171692" y="3118697"/>
            <a:ext cx="2110154" cy="1113070"/>
          </a:xfrm>
          <a:prstGeom prst="wedgeRoundRectCallout">
            <a:avLst>
              <a:gd name="adj1" fmla="val 57355"/>
              <a:gd name="adj2" fmla="val 18751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data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9B21E34-C3A1-42B8-BC22-FB1CBF512C9B}"/>
              </a:ext>
            </a:extLst>
          </p:cNvPr>
          <p:cNvSpPr/>
          <p:nvPr/>
        </p:nvSpPr>
        <p:spPr>
          <a:xfrm>
            <a:off x="10075984" y="3090867"/>
            <a:ext cx="6770077" cy="1113070"/>
          </a:xfrm>
          <a:prstGeom prst="wedgeRoundRectCallout">
            <a:avLst>
              <a:gd name="adj1" fmla="val -41680"/>
              <a:gd name="adj2" fmla="val 20001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+ before new line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8021CDD-0F2D-4390-A0AB-C216FBA5FDDC}"/>
              </a:ext>
            </a:extLst>
          </p:cNvPr>
          <p:cNvSpPr/>
          <p:nvPr/>
        </p:nvSpPr>
        <p:spPr>
          <a:xfrm>
            <a:off x="3607194" y="8967624"/>
            <a:ext cx="4095355" cy="1113070"/>
          </a:xfrm>
          <a:prstGeom prst="wedgeRoundRectCallout">
            <a:avLst>
              <a:gd name="adj1" fmla="val -4330"/>
              <a:gd name="adj2" fmla="val -169666"/>
              <a:gd name="adj3" fmla="val 16667"/>
            </a:avLst>
          </a:prstGeom>
          <a:solidFill>
            <a:schemeClr val="bg2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type of layer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F8E15ED-1589-4F61-879E-14247DA78DCB}"/>
              </a:ext>
            </a:extLst>
          </p:cNvPr>
          <p:cNvSpPr/>
          <p:nvPr/>
        </p:nvSpPr>
        <p:spPr>
          <a:xfrm>
            <a:off x="11344427" y="8967624"/>
            <a:ext cx="2934282" cy="1113070"/>
          </a:xfrm>
          <a:prstGeom prst="wedgeRoundRectCallout">
            <a:avLst>
              <a:gd name="adj1" fmla="val -1864"/>
              <a:gd name="adj2" fmla="val -182168"/>
              <a:gd name="adj3" fmla="val 16667"/>
            </a:avLst>
          </a:prstGeom>
          <a:solidFill>
            <a:schemeClr val="bg2">
              <a:lumMod val="7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 err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</a:t>
            </a:r>
            <a:r>
              <a:rPr kumimoji="0" lang="en-GB" sz="56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es</a:t>
            </a: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( )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4682A320-BFBD-47AE-93B8-82167791F33E}"/>
              </a:ext>
            </a:extLst>
          </p:cNvPr>
          <p:cNvSpPr/>
          <p:nvPr/>
        </p:nvSpPr>
        <p:spPr>
          <a:xfrm>
            <a:off x="14826181" y="8967624"/>
            <a:ext cx="2934282" cy="1113070"/>
          </a:xfrm>
          <a:prstGeom prst="wedgeRoundRectCallout">
            <a:avLst>
              <a:gd name="adj1" fmla="val -72997"/>
              <a:gd name="adj2" fmla="val -18573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x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D14197FF-3EE4-480C-8599-7E3637C42726}"/>
              </a:ext>
            </a:extLst>
          </p:cNvPr>
          <p:cNvSpPr/>
          <p:nvPr/>
        </p:nvSpPr>
        <p:spPr>
          <a:xfrm>
            <a:off x="19046488" y="8967624"/>
            <a:ext cx="3690419" cy="1113070"/>
          </a:xfrm>
          <a:prstGeom prst="wedgeRoundRectCallout">
            <a:avLst>
              <a:gd name="adj1" fmla="val -46688"/>
              <a:gd name="adj2" fmla="val -183953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"/>
                <a:ea typeface="Gill Sans"/>
                <a:cs typeface="Gill Sans"/>
                <a:sym typeface="Gill Sans"/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87" name="Group"/>
          <p:cNvGrpSpPr/>
          <p:nvPr/>
        </p:nvGrpSpPr>
        <p:grpSpPr>
          <a:xfrm>
            <a:off x="1200604" y="5221893"/>
            <a:ext cx="21982793" cy="3111885"/>
            <a:chOff x="0" y="0"/>
            <a:chExt cx="21982791" cy="3111883"/>
          </a:xfrm>
        </p:grpSpPr>
        <p:sp>
          <p:nvSpPr>
            <p:cNvPr id="185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ggplot(data = mpg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</a:rPr>
                <a:t>ggplot</a:t>
              </a:r>
              <a:r>
                <a:rPr dirty="0">
                  <a:solidFill>
                    <a:srgbClr val="000000"/>
                  </a:solidFill>
                </a:rPr>
                <a:t>(data = </a:t>
              </a:r>
              <a:r>
                <a:rPr dirty="0"/>
                <a:t>mpg</a:t>
              </a:r>
              <a:r>
                <a:rPr dirty="0">
                  <a:solidFill>
                    <a:srgbClr val="000000"/>
                  </a:solidFill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geom_point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x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displ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y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hwy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88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191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89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42 0.136877" pathEditMode="relative">
                                      <p:cBhvr>
                                        <p:cTn id="6" dur="499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9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9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9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01" name="Group"/>
          <p:cNvGrpSpPr/>
          <p:nvPr/>
        </p:nvGrpSpPr>
        <p:grpSpPr>
          <a:xfrm>
            <a:off x="1200604" y="676603"/>
            <a:ext cx="21982792" cy="5940481"/>
            <a:chOff x="0" y="0"/>
            <a:chExt cx="21982791" cy="5940479"/>
          </a:xfrm>
        </p:grpSpPr>
        <p:sp>
          <p:nvSpPr>
            <p:cNvPr id="197" name="A template"/>
            <p:cNvSpPr txBox="1"/>
            <p:nvPr/>
          </p:nvSpPr>
          <p:spPr>
            <a:xfrm>
              <a:off x="2807148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10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A template</a:t>
              </a:r>
            </a:p>
          </p:txBody>
        </p:sp>
        <p:grpSp>
          <p:nvGrpSpPr>
            <p:cNvPr id="200" name="Group"/>
            <p:cNvGrpSpPr/>
            <p:nvPr/>
          </p:nvGrpSpPr>
          <p:grpSpPr>
            <a:xfrm>
              <a:off x="0" y="2828596"/>
              <a:ext cx="21982792" cy="3111884"/>
              <a:chOff x="0" y="0"/>
              <a:chExt cx="21982791" cy="3111883"/>
            </a:xfrm>
          </p:grpSpPr>
          <p:sp>
            <p:nvSpPr>
              <p:cNvPr id="198" name="Rectangle"/>
              <p:cNvSpPr/>
              <p:nvPr/>
            </p:nvSpPr>
            <p:spPr>
              <a:xfrm>
                <a:off x="0" y="0"/>
                <a:ext cx="21982792" cy="3111884"/>
              </a:xfrm>
              <a:prstGeom prst="rect">
                <a:avLst/>
              </a:prstGeom>
              <a:solidFill>
                <a:srgbClr val="F0F2F4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9" name="ggplot(data = &lt;DATA&gt;) +…"/>
              <p:cNvSpPr txBox="1"/>
              <p:nvPr/>
            </p:nvSpPr>
            <p:spPr>
              <a:xfrm>
                <a:off x="186254" y="319883"/>
                <a:ext cx="21610282" cy="2668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rmAutofit/>
              </a:bodyPr>
              <a:lstStyle/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ggplot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(data =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&lt;DATA&gt;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+</a:t>
                </a:r>
              </a:p>
              <a:p>
                <a:pPr algn="l">
                  <a:spcBef>
                    <a:spcPts val="1500"/>
                  </a:spcBef>
                  <a:defRPr sz="6000"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&lt;GEOM_FUNCTION&gt;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(mapping = </a:t>
                </a:r>
                <a:r>
                  <a:rPr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aes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dirty="0">
                    <a:solidFill>
                      <a:schemeClr val="accent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&lt;MAPPINGS&gt;</a:t>
                </a:r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apping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pic>
        <p:nvPicPr>
          <p:cNvPr id="204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&quot;The greatest value of a picture is when it forces us to notice what we never expected to see.&quot;…"/>
          <p:cNvSpPr txBox="1"/>
          <p:nvPr/>
        </p:nvSpPr>
        <p:spPr>
          <a:xfrm>
            <a:off x="2833687" y="3155949"/>
            <a:ext cx="1871662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greatest value of a picture is when it forces us to notice what we never expected to see."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10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12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Oval"/>
          <p:cNvSpPr/>
          <p:nvPr/>
        </p:nvSpPr>
        <p:spPr>
          <a:xfrm>
            <a:off x="13755151" y="5730473"/>
            <a:ext cx="5348222" cy="2255054"/>
          </a:xfrm>
          <a:prstGeom prst="ellips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Why do these cars get better mileage?"/>
          <p:cNvSpPr/>
          <p:nvPr/>
        </p:nvSpPr>
        <p:spPr>
          <a:xfrm>
            <a:off x="13961425" y="285166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Why do these cars get better mileage?</a:t>
            </a:r>
          </a:p>
        </p:txBody>
      </p:sp>
      <p:sp>
        <p:nvSpPr>
          <p:cNvPr id="215" name="How can we test the theory?"/>
          <p:cNvSpPr/>
          <p:nvPr/>
        </p:nvSpPr>
        <p:spPr>
          <a:xfrm>
            <a:off x="13959112" y="577173"/>
            <a:ext cx="4940301" cy="2170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75"/>
                </a:moveTo>
                <a:lnTo>
                  <a:pt x="0" y="6825"/>
                </a:lnTo>
                <a:cubicBezTo>
                  <a:pt x="0" y="3056"/>
                  <a:pt x="1342" y="0"/>
                  <a:pt x="2998" y="0"/>
                </a:cubicBezTo>
                <a:lnTo>
                  <a:pt x="18602" y="0"/>
                </a:lnTo>
                <a:cubicBezTo>
                  <a:pt x="20258" y="0"/>
                  <a:pt x="21600" y="3056"/>
                  <a:pt x="21600" y="6825"/>
                </a:cubicBezTo>
                <a:lnTo>
                  <a:pt x="21600" y="14775"/>
                </a:lnTo>
                <a:cubicBezTo>
                  <a:pt x="21600" y="18544"/>
                  <a:pt x="20258" y="21600"/>
                  <a:pt x="18602" y="21600"/>
                </a:cubicBezTo>
                <a:lnTo>
                  <a:pt x="2998" y="21600"/>
                </a:lnTo>
                <a:cubicBezTo>
                  <a:pt x="1342" y="21600"/>
                  <a:pt x="0" y="18544"/>
                  <a:pt x="0" y="14775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dirty="0"/>
              <a:t>How can we test the theory?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1" animBg="1" advAuto="0"/>
      <p:bldP spid="214" grpId="2" animBg="1" advAuto="0"/>
      <p:bldP spid="215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pic>
        <p:nvPicPr>
          <p:cNvPr id="220" name="point.pdf" descr="poin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640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ize.pdf" descr="siz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171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hape.pdf" descr="shap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66984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color.pdf" descr="color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317515" y="5239571"/>
            <a:ext cx="4464845" cy="4950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241" name="Group"/>
          <p:cNvGrpSpPr/>
          <p:nvPr/>
        </p:nvGrpSpPr>
        <p:grpSpPr>
          <a:xfrm>
            <a:off x="6178356" y="2940013"/>
            <a:ext cx="12027288" cy="7835974"/>
            <a:chOff x="0" y="0"/>
            <a:chExt cx="12027286" cy="7835972"/>
          </a:xfrm>
        </p:grpSpPr>
        <p:sp>
          <p:nvSpPr>
            <p:cNvPr id="227" name="Visual Space"/>
            <p:cNvSpPr txBox="1"/>
            <p:nvPr/>
          </p:nvSpPr>
          <p:spPr>
            <a:xfrm>
              <a:off x="0" y="4311"/>
              <a:ext cx="5557678" cy="1399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Visual Space</a:t>
              </a:r>
            </a:p>
          </p:txBody>
        </p:sp>
        <p:sp>
          <p:nvSpPr>
            <p:cNvPr id="228" name="Red…"/>
            <p:cNvSpPr txBox="1"/>
            <p:nvPr/>
          </p:nvSpPr>
          <p:spPr>
            <a:xfrm>
              <a:off x="1741008" y="2505561"/>
              <a:ext cx="2075661" cy="53304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Red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3">
                      <a:hueOff val="-546624"/>
                      <a:satOff val="7767"/>
                      <a:lumOff val="-14512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Brown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Green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00D2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Aqua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Blue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B82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Violet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FF2F92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Pink</a:t>
              </a:r>
            </a:p>
          </p:txBody>
        </p:sp>
        <p:sp>
          <p:nvSpPr>
            <p:cNvPr id="229" name="Group"/>
            <p:cNvSpPr txBox="1"/>
            <p:nvPr/>
          </p:nvSpPr>
          <p:spPr>
            <a:xfrm>
              <a:off x="8027911" y="2505561"/>
              <a:ext cx="3735052" cy="5306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2seater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midsize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minivan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pickup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subcompact</a:t>
              </a:r>
            </a:p>
            <a:p>
              <a:pPr algn="l">
                <a:lnSpc>
                  <a:spcPct val="90000"/>
                </a:lnSpc>
                <a:defRPr sz="5000">
                  <a:solidFill>
                    <a:srgbClr val="A6AAA9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t>suv</a:t>
              </a:r>
            </a:p>
          </p:txBody>
        </p:sp>
        <p:sp>
          <p:nvSpPr>
            <p:cNvPr id="230" name="Data Space"/>
            <p:cNvSpPr txBox="1"/>
            <p:nvPr/>
          </p:nvSpPr>
          <p:spPr>
            <a:xfrm>
              <a:off x="6469609" y="0"/>
              <a:ext cx="5557678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>
                <a:defRPr sz="6800" b="1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Space</a:t>
              </a:r>
            </a:p>
          </p:txBody>
        </p:sp>
        <p:sp>
          <p:nvSpPr>
            <p:cNvPr id="231" name="Double Arrow"/>
            <p:cNvSpPr/>
            <p:nvPr/>
          </p:nvSpPr>
          <p:spPr>
            <a:xfrm>
              <a:off x="4014931" y="2848466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" name="Double Arrow"/>
            <p:cNvSpPr/>
            <p:nvPr/>
          </p:nvSpPr>
          <p:spPr>
            <a:xfrm>
              <a:off x="4014931" y="3571200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Double Arrow"/>
            <p:cNvSpPr/>
            <p:nvPr/>
          </p:nvSpPr>
          <p:spPr>
            <a:xfrm>
              <a:off x="4014931" y="4293935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Double Arrow"/>
            <p:cNvSpPr/>
            <p:nvPr/>
          </p:nvSpPr>
          <p:spPr>
            <a:xfrm>
              <a:off x="4014932" y="5016669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Double Arrow"/>
            <p:cNvSpPr/>
            <p:nvPr/>
          </p:nvSpPr>
          <p:spPr>
            <a:xfrm>
              <a:off x="4014932" y="5739403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Double Arrow"/>
            <p:cNvSpPr/>
            <p:nvPr/>
          </p:nvSpPr>
          <p:spPr>
            <a:xfrm>
              <a:off x="4014931" y="7184873"/>
              <a:ext cx="3598587" cy="198161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Double Arrow"/>
            <p:cNvSpPr/>
            <p:nvPr/>
          </p:nvSpPr>
          <p:spPr>
            <a:xfrm>
              <a:off x="4014931" y="6462138"/>
              <a:ext cx="3598587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color"/>
            <p:cNvSpPr txBox="1"/>
            <p:nvPr/>
          </p:nvSpPr>
          <p:spPr>
            <a:xfrm>
              <a:off x="1741008" y="1150110"/>
              <a:ext cx="3022602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color</a:t>
              </a:r>
            </a:p>
          </p:txBody>
        </p:sp>
        <p:sp>
          <p:nvSpPr>
            <p:cNvPr id="239" name="class"/>
            <p:cNvSpPr txBox="1"/>
            <p:nvPr/>
          </p:nvSpPr>
          <p:spPr>
            <a:xfrm>
              <a:off x="8027911" y="1150110"/>
              <a:ext cx="3022601" cy="1399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class</a:t>
              </a:r>
            </a:p>
          </p:txBody>
        </p:sp>
        <p:sp>
          <p:nvSpPr>
            <p:cNvPr id="240" name="Double Arrow"/>
            <p:cNvSpPr/>
            <p:nvPr/>
          </p:nvSpPr>
          <p:spPr>
            <a:xfrm>
              <a:off x="4014932" y="1750812"/>
              <a:ext cx="3598586" cy="198162"/>
            </a:xfrm>
            <a:prstGeom prst="leftRightArrow">
              <a:avLst>
                <a:gd name="adj1" fmla="val 14334"/>
                <a:gd name="adj2" fmla="val 102808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45" name="Aesthetic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Aesthetics</a:t>
            </a:r>
          </a:p>
        </p:txBody>
      </p:sp>
      <p:sp>
        <p:nvSpPr>
          <p:cNvPr id="246" name="Rectangle"/>
          <p:cNvSpPr/>
          <p:nvPr/>
        </p:nvSpPr>
        <p:spPr>
          <a:xfrm>
            <a:off x="351201" y="5195699"/>
            <a:ext cx="23506776" cy="43659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7" name="ggplot(mpg) + geom_point(aes(x = displ, y = hwy, color = class))"/>
          <p:cNvSpPr txBox="1"/>
          <p:nvPr/>
        </p:nvSpPr>
        <p:spPr>
          <a:xfrm>
            <a:off x="611197" y="5514876"/>
            <a:ext cx="23427951" cy="1228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48" name="ggplot(mpg) + geom_point(aes(x = displ, y = hwy, size = class))…"/>
          <p:cNvSpPr txBox="1"/>
          <p:nvPr/>
        </p:nvSpPr>
        <p:spPr>
          <a:xfrm>
            <a:off x="606514" y="6442508"/>
            <a:ext cx="23427951" cy="3087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size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shape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ggplot(mpg) + geom_point(aes(x = displ, y = hwy, </a:t>
            </a: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alpha = class</a:t>
            </a:r>
            <a:r>
              <a:rPr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69EC4DE-6954-40F5-9E14-8092A1C4BC98}"/>
              </a:ext>
            </a:extLst>
          </p:cNvPr>
          <p:cNvSpPr/>
          <p:nvPr/>
        </p:nvSpPr>
        <p:spPr>
          <a:xfrm>
            <a:off x="16618226" y="2824950"/>
            <a:ext cx="3353595" cy="2066522"/>
          </a:xfrm>
          <a:prstGeom prst="wedgeRoundRectCallout">
            <a:avLst>
              <a:gd name="adj1" fmla="val 23623"/>
              <a:gd name="adj2" fmla="val 80776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aesthetic property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F69411E-D43C-43AE-89EB-6EBFC6EEABC3}"/>
              </a:ext>
            </a:extLst>
          </p:cNvPr>
          <p:cNvSpPr/>
          <p:nvPr/>
        </p:nvSpPr>
        <p:spPr>
          <a:xfrm>
            <a:off x="20156557" y="2859002"/>
            <a:ext cx="3701420" cy="1998418"/>
          </a:xfrm>
          <a:prstGeom prst="wedgeRoundRectCallout">
            <a:avLst>
              <a:gd name="adj1" fmla="val 18371"/>
              <a:gd name="adj2" fmla="val 8537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Variable to map it to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&quot;The simple graph has brought more information to the data analyst’s mind than any other device. &quot;…"/>
          <p:cNvSpPr txBox="1"/>
          <p:nvPr/>
        </p:nvSpPr>
        <p:spPr>
          <a:xfrm>
            <a:off x="2376357" y="3155949"/>
            <a:ext cx="19631286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simple graph has brought more information to the data analyst’s mind than any other device. " </a:t>
            </a:r>
          </a:p>
          <a:p>
            <a:pPr algn="l"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r">
              <a:defRPr sz="6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- John Tukey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lot3.png" descr="plo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5023" y="1054100"/>
            <a:ext cx="13493954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5" name="ggplot(data = mpg) +…"/>
          <p:cNvSpPr txBox="1"/>
          <p:nvPr/>
        </p:nvSpPr>
        <p:spPr>
          <a:xfrm>
            <a:off x="1072993" y="11414611"/>
            <a:ext cx="2039014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spcBef>
                <a:spcPts val="1200"/>
              </a:spcBef>
              <a:defRPr sz="42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496570">
              <a:spcBef>
                <a:spcPts val="1200"/>
              </a:spcBef>
              <a:defRPr sz="42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256" name="Legend added automatically"/>
          <p:cNvSpPr/>
          <p:nvPr/>
        </p:nvSpPr>
        <p:spPr>
          <a:xfrm>
            <a:off x="16573148" y="1024017"/>
            <a:ext cx="4935673" cy="2518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692"/>
                </a:moveTo>
                <a:lnTo>
                  <a:pt x="0" y="5908"/>
                </a:lnTo>
                <a:cubicBezTo>
                  <a:pt x="0" y="2645"/>
                  <a:pt x="1350" y="0"/>
                  <a:pt x="3015" y="0"/>
                </a:cubicBezTo>
                <a:lnTo>
                  <a:pt x="18585" y="0"/>
                </a:lnTo>
                <a:cubicBezTo>
                  <a:pt x="20250" y="0"/>
                  <a:pt x="21600" y="2645"/>
                  <a:pt x="21600" y="5908"/>
                </a:cubicBezTo>
                <a:lnTo>
                  <a:pt x="21600" y="15692"/>
                </a:lnTo>
                <a:cubicBezTo>
                  <a:pt x="21600" y="18955"/>
                  <a:pt x="20250" y="21600"/>
                  <a:pt x="18585" y="21600"/>
                </a:cubicBezTo>
                <a:lnTo>
                  <a:pt x="3015" y="21600"/>
                </a:lnTo>
                <a:cubicBezTo>
                  <a:pt x="1350" y="21600"/>
                  <a:pt x="0" y="18955"/>
                  <a:pt x="0" y="15692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Legend added automatically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259" name="In the next chunk, add color, size, alpha, and shape aesthetics to your graph. Experiment.…"/>
          <p:cNvSpPr txBox="1">
            <a:spLocks noGrp="1"/>
          </p:cNvSpPr>
          <p:nvPr>
            <p:ph type="body" idx="4294967295"/>
          </p:nvPr>
        </p:nvSpPr>
        <p:spPr>
          <a:xfrm>
            <a:off x="1445226" y="3689891"/>
            <a:ext cx="21493548" cy="695353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the next chunk, add color, size, alpha, and shape aesthetics to your graph. Experiment. 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different things happen when you map aesthetics to  discrete and continuous variables?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happens when you use more than one aesthetic?</a:t>
            </a:r>
          </a:p>
        </p:txBody>
      </p:sp>
      <p:pic>
        <p:nvPicPr>
          <p:cNvPr id="26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6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264" name="color-d.png" descr="color-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5381" y="2214562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color-c.png" descr="color-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14053" y="2214562"/>
            <a:ext cx="5661422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hape-d.png" descr="shape-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95381" y="9340453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ize-d.png" descr="size-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5381" y="5804296"/>
            <a:ext cx="5661423" cy="3768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size-c.png" descr="size-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914053" y="5804296"/>
            <a:ext cx="5661422" cy="376832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9" name="Table"/>
          <p:cNvGraphicFramePr/>
          <p:nvPr/>
        </p:nvGraphicFramePr>
        <p:xfrm>
          <a:off x="3162709" y="607218"/>
          <a:ext cx="16930687" cy="12403335"/>
        </p:xfrm>
        <a:graphic>
          <a:graphicData uri="http://schemas.openxmlformats.org/drawingml/2006/table">
            <a:tbl>
              <a:tblPr firstRow="1" firstCol="1">
                <a:tableStyleId>{8F44A2F1-9E1F-4B54-A3A2-5F16C0AD49E2}</a:tableStyleId>
              </a:tblPr>
              <a:tblGrid>
                <a:gridCol w="387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5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9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600">
                          <a:solidFill>
                            <a:srgbClr val="000000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Color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2945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6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Shape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50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2" name="Group"/>
          <p:cNvGrpSpPr/>
          <p:nvPr/>
        </p:nvGrpSpPr>
        <p:grpSpPr>
          <a:xfrm>
            <a:off x="16146474" y="10376296"/>
            <a:ext cx="1714501" cy="1714501"/>
            <a:chOff x="0" y="0"/>
            <a:chExt cx="1714500" cy="1714500"/>
          </a:xfrm>
        </p:grpSpPr>
        <p:sp>
          <p:nvSpPr>
            <p:cNvPr id="270" name="Circle"/>
            <p:cNvSpPr/>
            <p:nvPr/>
          </p:nvSpPr>
          <p:spPr>
            <a:xfrm>
              <a:off x="0" y="0"/>
              <a:ext cx="1714500" cy="1714500"/>
            </a:xfrm>
            <a:prstGeom prst="ellips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Line"/>
            <p:cNvSpPr/>
            <p:nvPr/>
          </p:nvSpPr>
          <p:spPr>
            <a:xfrm flipH="1">
              <a:off x="220019" y="230631"/>
              <a:ext cx="1224801" cy="1250910"/>
            </a:xfrm>
            <a:prstGeom prst="line">
              <a:avLst/>
            </a:prstGeom>
            <a:noFill/>
            <a:ln w="1143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et vs. map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 vs. map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602" y="2450702"/>
            <a:ext cx="15540796" cy="10753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79" name="How would you make this plot?"/>
          <p:cNvSpPr txBox="1"/>
          <p:nvPr/>
        </p:nvSpPr>
        <p:spPr>
          <a:xfrm>
            <a:off x="6631906" y="1000125"/>
            <a:ext cx="11824685" cy="1374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would you make this plot?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82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plot10.png" descr="Rplot1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" name="Inside of aes(): maps an aesthetic to a variable"/>
          <p:cNvSpPr txBox="1"/>
          <p:nvPr/>
        </p:nvSpPr>
        <p:spPr>
          <a:xfrm>
            <a:off x="14269198" y="3226769"/>
            <a:ext cx="8275897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Inside of aes():</a:t>
            </a:r>
            <a:r>
              <a:t> maps an aesthetic to a variable</a:t>
            </a:r>
          </a:p>
        </p:txBody>
      </p:sp>
      <p:sp>
        <p:nvSpPr>
          <p:cNvPr id="287" name="Line"/>
          <p:cNvSpPr/>
          <p:nvPr/>
        </p:nvSpPr>
        <p:spPr>
          <a:xfrm flipH="1" flipV="1">
            <a:off x="18064350" y="5326628"/>
            <a:ext cx="993145" cy="506460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290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1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9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294" name="Rplot08.png" descr="Rplot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Outside of aes(): sets an aesthetic to a value"/>
          <p:cNvSpPr txBox="1"/>
          <p:nvPr/>
        </p:nvSpPr>
        <p:spPr>
          <a:xfrm>
            <a:off x="2136905" y="3273323"/>
            <a:ext cx="7515202" cy="2037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Outside of aes():</a:t>
            </a:r>
            <a:r>
              <a:t> sets an aesthetic to a value</a:t>
            </a:r>
          </a:p>
        </p:txBody>
      </p:sp>
      <p:sp>
        <p:nvSpPr>
          <p:cNvPr id="296" name="Line"/>
          <p:cNvSpPr/>
          <p:nvPr/>
        </p:nvSpPr>
        <p:spPr>
          <a:xfrm flipH="1" flipV="1">
            <a:off x="5932056" y="5373181"/>
            <a:ext cx="12519888" cy="65336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299" name="Rplot10.png" descr="Rplot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7176" y="533002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0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ggplot(mpg) + geom_point(aes(x = displ, y = hwy, color = class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309" name="Rplot09.png" descr="Rplot09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817176" y="532917"/>
            <a:ext cx="9559141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444617" y="9080549"/>
            <a:ext cx="2066115" cy="115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69" y="17452"/>
                  <a:pt x="3855" y="13773"/>
                  <a:pt x="6197" y="10670"/>
                </a:cubicBezTo>
                <a:cubicBezTo>
                  <a:pt x="10705" y="4697"/>
                  <a:pt x="16025" y="1012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23397784" y="8822009"/>
            <a:ext cx="783425" cy="297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5" h="21600" extrusionOk="0">
                <a:moveTo>
                  <a:pt x="12822" y="21600"/>
                </a:moveTo>
                <a:cubicBezTo>
                  <a:pt x="19125" y="18312"/>
                  <a:pt x="21600" y="14560"/>
                  <a:pt x="19905" y="10864"/>
                </a:cubicBezTo>
                <a:cubicBezTo>
                  <a:pt x="18000" y="6710"/>
                  <a:pt x="10964" y="2869"/>
                  <a:pt x="0" y="0"/>
                </a:cubicBezTo>
              </a:path>
            </a:pathLst>
          </a:cu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2" name="Rectangle"/>
          <p:cNvSpPr/>
          <p:nvPr/>
        </p:nvSpPr>
        <p:spPr>
          <a:xfrm>
            <a:off x="409097" y="11736495"/>
            <a:ext cx="23506775" cy="12704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3" name="ggplot(mpg) + geom_point(aes(x = displ, y = hwy), color = &quot;blue&quot;)"/>
          <p:cNvSpPr txBox="1"/>
          <p:nvPr/>
        </p:nvSpPr>
        <p:spPr>
          <a:xfrm>
            <a:off x="553302" y="11969464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E7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1C38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</a:p>
        </p:txBody>
      </p:sp>
      <p:pic>
        <p:nvPicPr>
          <p:cNvPr id="314" name="Rplot08.png" descr="Rplot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15350" y="533002"/>
            <a:ext cx="9559140" cy="952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409096" y="10175137"/>
            <a:ext cx="23506776" cy="11618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6" name="ggplot(mpg) + geom_point(aes(x = displ, y = hwy, color = &quot;blue&quot;))"/>
          <p:cNvSpPr txBox="1"/>
          <p:nvPr/>
        </p:nvSpPr>
        <p:spPr>
          <a:xfrm>
            <a:off x="553302" y="10319206"/>
            <a:ext cx="23685061" cy="93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9CBD7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"blue")</a:t>
            </a:r>
            <a:r>
              <a:rPr dirty="0">
                <a:solidFill>
                  <a:srgbClr val="95B77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eoms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Geoms</a:t>
            </a:r>
          </a:p>
        </p:txBody>
      </p:sp>
      <p:pic>
        <p:nvPicPr>
          <p:cNvPr id="31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0" name="Group" descr="Group"/>
          <p:cNvPicPr>
            <a:picLocks noChangeAspect="1"/>
          </p:cNvPicPr>
          <p:nvPr/>
        </p:nvPicPr>
        <p:blipFill rotWithShape="1">
          <a:blip r:embed="rId3">
            <a:extLst/>
          </a:blip>
          <a:srcRect l="22395" r="22731" b="6357"/>
          <a:stretch/>
        </p:blipFill>
        <p:spPr>
          <a:xfrm>
            <a:off x="10124902" y="293740"/>
            <a:ext cx="13549745" cy="1300662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Display by Adolfo A ́lvarez"/>
          <p:cNvSpPr txBox="1"/>
          <p:nvPr/>
        </p:nvSpPr>
        <p:spPr>
          <a:xfrm>
            <a:off x="11254298" y="12048637"/>
            <a:ext cx="231489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l" defTabSz="1219200">
              <a:lnSpc>
                <a:spcPts val="4000"/>
              </a:lnSpc>
              <a:spcBef>
                <a:spcPts val="1200"/>
              </a:spcBef>
              <a:defRPr sz="15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Display by Adolfo A</a:t>
            </a:r>
            <a:r>
              <a:rPr baseline="33333" dirty="0"/>
              <a:t> ́</a:t>
            </a:r>
            <a:r>
              <a:rPr dirty="0" err="1"/>
              <a:t>lvarez</a:t>
            </a:r>
            <a:r>
              <a:rPr dirty="0"/>
              <a:t> </a:t>
            </a:r>
          </a:p>
        </p:txBody>
      </p:sp>
      <p:grpSp>
        <p:nvGrpSpPr>
          <p:cNvPr id="114" name="Group"/>
          <p:cNvGrpSpPr/>
          <p:nvPr/>
        </p:nvGrpSpPr>
        <p:grpSpPr>
          <a:xfrm>
            <a:off x="1836803" y="1284257"/>
            <a:ext cx="17507481" cy="8393305"/>
            <a:chOff x="0" y="0"/>
            <a:chExt cx="17507479" cy="8393303"/>
          </a:xfrm>
        </p:grpSpPr>
        <p:sp>
          <p:nvSpPr>
            <p:cNvPr id="112" name="Triangle"/>
            <p:cNvSpPr/>
            <p:nvPr/>
          </p:nvSpPr>
          <p:spPr>
            <a:xfrm>
              <a:off x="3642403" y="108785"/>
              <a:ext cx="13865077" cy="8157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" y="0"/>
                  </a:moveTo>
                  <a:lnTo>
                    <a:pt x="21600" y="14162"/>
                  </a:lnTo>
                  <a:lnTo>
                    <a:pt x="0" y="21600"/>
                  </a:lnTo>
                  <a:lnTo>
                    <a:pt x="2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58948">
                  <a:srgbClr val="D4D4D4">
                    <a:alpha val="81499"/>
                  </a:srgbClr>
                </a:gs>
                <a:gs pos="100000">
                  <a:srgbClr val="FFFFFF">
                    <a:alpha val="62998"/>
                  </a:srgbClr>
                </a:gs>
              </a:gsLst>
              <a:path path="shape">
                <a:fillToRect l="-76" t="69737" r="100076" b="3026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13" name="ggplot2-hex.png" descr="ggplot2-hex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239521" cy="8393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23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oints.pdf" descr="points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5077" y="2771298"/>
            <a:ext cx="8786814" cy="976907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ame:"/>
          <p:cNvSpPr txBox="1"/>
          <p:nvPr/>
        </p:nvSpPr>
        <p:spPr>
          <a:xfrm>
            <a:off x="11017421" y="778358"/>
            <a:ext cx="2300727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Same:</a:t>
            </a:r>
          </a:p>
        </p:txBody>
      </p:sp>
      <p:sp>
        <p:nvSpPr>
          <p:cNvPr id="327" name="x var"/>
          <p:cNvSpPr txBox="1"/>
          <p:nvPr/>
        </p:nvSpPr>
        <p:spPr>
          <a:xfrm>
            <a:off x="13571311" y="778358"/>
            <a:ext cx="1857376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x var</a:t>
            </a:r>
          </a:p>
        </p:txBody>
      </p:sp>
      <p:sp>
        <p:nvSpPr>
          <p:cNvPr id="328" name=", y var"/>
          <p:cNvSpPr txBox="1"/>
          <p:nvPr/>
        </p:nvSpPr>
        <p:spPr>
          <a:xfrm>
            <a:off x="15142936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y var</a:t>
            </a:r>
          </a:p>
        </p:txBody>
      </p:sp>
      <p:sp>
        <p:nvSpPr>
          <p:cNvPr id="329" name=", data"/>
          <p:cNvSpPr txBox="1"/>
          <p:nvPr/>
        </p:nvSpPr>
        <p:spPr>
          <a:xfrm>
            <a:off x="17089608" y="778358"/>
            <a:ext cx="2303860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, data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7320530" y="12022454"/>
            <a:ext cx="10340579" cy="910829"/>
            <a:chOff x="0" y="0"/>
            <a:chExt cx="10340578" cy="910828"/>
          </a:xfrm>
        </p:grpSpPr>
        <p:sp>
          <p:nvSpPr>
            <p:cNvPr id="330" name="Oval"/>
            <p:cNvSpPr/>
            <p:nvPr/>
          </p:nvSpPr>
          <p:spPr>
            <a:xfrm>
              <a:off x="8822531" y="0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Oval"/>
            <p:cNvSpPr/>
            <p:nvPr/>
          </p:nvSpPr>
          <p:spPr>
            <a:xfrm>
              <a:off x="0" y="0"/>
              <a:ext cx="1518047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35" name="Group"/>
          <p:cNvGrpSpPr/>
          <p:nvPr/>
        </p:nvGrpSpPr>
        <p:grpSpPr>
          <a:xfrm>
            <a:off x="3195015" y="6807517"/>
            <a:ext cx="9590485" cy="1518047"/>
            <a:chOff x="0" y="0"/>
            <a:chExt cx="9590484" cy="1518046"/>
          </a:xfrm>
        </p:grpSpPr>
        <p:sp>
          <p:nvSpPr>
            <p:cNvPr id="333" name="Oval"/>
            <p:cNvSpPr/>
            <p:nvPr/>
          </p:nvSpPr>
          <p:spPr>
            <a:xfrm rot="16200000">
              <a:off x="-303610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Oval"/>
            <p:cNvSpPr/>
            <p:nvPr/>
          </p:nvSpPr>
          <p:spPr>
            <a:xfrm rot="16200000">
              <a:off x="8376046" y="303609"/>
              <a:ext cx="1518048" cy="910829"/>
            </a:xfrm>
            <a:prstGeom prst="ellips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36" name="How are these plots similar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similar?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7422 0.000000" pathEditMode="relative">
                                      <p:cBhvr>
                                        <p:cTn id="3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8" animBg="1" advAuto="0"/>
      <p:bldP spid="326" grpId="1" animBg="1" advAuto="0"/>
      <p:bldP spid="327" grpId="3" animBg="1" advAuto="0"/>
      <p:bldP spid="328" grpId="6" animBg="1" advAuto="0"/>
      <p:bldP spid="329" grpId="10" animBg="1" advAuto="0"/>
      <p:bldP spid="332" grpId="2" animBg="1" advAuto="0"/>
      <p:bldP spid="332" grpId="4" animBg="1" advAuto="0"/>
      <p:bldP spid="335" grpId="5" animBg="1" advAuto="0"/>
      <p:bldP spid="335" grpId="7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Different: geometric object (geom),…"/>
          <p:cNvSpPr txBox="1"/>
          <p:nvPr/>
        </p:nvSpPr>
        <p:spPr>
          <a:xfrm>
            <a:off x="11017421" y="797408"/>
            <a:ext cx="11034421" cy="176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Different: geometric object (geom),</a:t>
            </a:r>
          </a:p>
          <a:p>
            <a:pPr algn="l">
              <a:defRPr sz="44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e.g. the visual object used to represent the data</a:t>
            </a:r>
          </a:p>
        </p:txBody>
      </p:sp>
      <p:pic>
        <p:nvPicPr>
          <p:cNvPr id="33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341" name="hwy1.png" descr="hwy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95015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hwy2.png" descr="hw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02109" y="2762368"/>
            <a:ext cx="9286876" cy="10218303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How are these plots different?"/>
          <p:cNvSpPr/>
          <p:nvPr/>
        </p:nvSpPr>
        <p:spPr>
          <a:xfrm>
            <a:off x="4298047" y="630797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How are these plots different?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4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8" name="geom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1200604" y="5221893"/>
            <a:ext cx="21982792" cy="3111885"/>
            <a:chOff x="0" y="0"/>
            <a:chExt cx="21982791" cy="3111883"/>
          </a:xfrm>
        </p:grpSpPr>
        <p:sp>
          <p:nvSpPr>
            <p:cNvPr id="349" name="Rectangle"/>
            <p:cNvSpPr/>
            <p:nvPr/>
          </p:nvSpPr>
          <p:spPr>
            <a:xfrm>
              <a:off x="0" y="0"/>
              <a:ext cx="21982792" cy="3111884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ggplot(data = &lt;DATA&gt;) +…"/>
            <p:cNvSpPr txBox="1"/>
            <p:nvPr/>
          </p:nvSpPr>
          <p:spPr>
            <a:xfrm>
              <a:off x="186254" y="319883"/>
              <a:ext cx="21610282" cy="2668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ggplot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(data =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&lt;DATA&gt;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 +</a:t>
              </a:r>
            </a:p>
            <a:p>
              <a:pPr algn="l">
                <a:spcBef>
                  <a:spcPts val="1500"/>
                </a:spcBef>
                <a:defRPr sz="6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&lt;GEOM_FUNCTION&gt;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(mapping = 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&lt;MAPPINGS&gt;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))</a:t>
              </a:r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7" name="geom_ function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geom_ functions</a:t>
            </a:r>
          </a:p>
        </p:txBody>
      </p:sp>
      <p:sp>
        <p:nvSpPr>
          <p:cNvPr id="358" name="Each requires a mapping argument."/>
          <p:cNvSpPr txBox="1"/>
          <p:nvPr/>
        </p:nvSpPr>
        <p:spPr>
          <a:xfrm>
            <a:off x="1884620" y="3279510"/>
            <a:ext cx="9329716" cy="45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Each requires a mapping argument.</a:t>
            </a:r>
          </a:p>
        </p:txBody>
      </p:sp>
      <p:grpSp>
        <p:nvGrpSpPr>
          <p:cNvPr id="363" name="Group"/>
          <p:cNvGrpSpPr/>
          <p:nvPr/>
        </p:nvGrpSpPr>
        <p:grpSpPr>
          <a:xfrm>
            <a:off x="5789764" y="3032655"/>
            <a:ext cx="15515970" cy="10303886"/>
            <a:chOff x="0" y="0"/>
            <a:chExt cx="15515968" cy="10303884"/>
          </a:xfrm>
        </p:grpSpPr>
        <p:pic>
          <p:nvPicPr>
            <p:cNvPr id="359" name="ggplot2-cheatsheet.png" descr="ggplot2-cheatsheet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4486064"/>
              <a:ext cx="3767822" cy="2911499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60" name="Shape"/>
            <p:cNvSpPr/>
            <p:nvPr/>
          </p:nvSpPr>
          <p:spPr>
            <a:xfrm flipH="1">
              <a:off x="973857" y="0"/>
              <a:ext cx="4375385" cy="10303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598"/>
                  </a:lnTo>
                  <a:lnTo>
                    <a:pt x="21518" y="15279"/>
                  </a:lnTo>
                  <a:lnTo>
                    <a:pt x="104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Rectangle"/>
            <p:cNvSpPr/>
            <p:nvPr/>
          </p:nvSpPr>
          <p:spPr>
            <a:xfrm>
              <a:off x="1002443" y="4552882"/>
              <a:ext cx="2712949" cy="2777707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62" name="ggplot2-cheatsheet copy.pdf" descr="ggplot2-cheatsheet copy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298829" y="18227"/>
              <a:ext cx="10217140" cy="10285658"/>
            </a:xfrm>
            <a:prstGeom prst="rect">
              <a:avLst/>
            </a:prstGeom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366" name="Pair up."/>
          <p:cNvSpPr txBox="1">
            <a:spLocks noGrp="1"/>
          </p:cNvSpPr>
          <p:nvPr>
            <p:ph type="body" sz="quarter" idx="4294967295"/>
          </p:nvPr>
        </p:nvSpPr>
        <p:spPr>
          <a:xfrm>
            <a:off x="9913333" y="3438275"/>
            <a:ext cx="4557335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2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Pair up.</a:t>
            </a:r>
          </a:p>
        </p:txBody>
      </p:sp>
      <p:pic>
        <p:nvPicPr>
          <p:cNvPr id="36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370" name="With your partner, decide how to replace this scatterplot with one that draws boxplots?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78358">
              <a:spcBef>
                <a:spcPts val="2300"/>
              </a:spcBef>
              <a:buSzTx/>
              <a:buNone/>
              <a:defRPr sz="59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 your partner, decide how to replace this scatterplot with one that draws boxplots? Use the cheatsheet. Try your best guess.</a:t>
            </a:r>
          </a:p>
        </p:txBody>
      </p:sp>
      <p:pic>
        <p:nvPicPr>
          <p:cNvPr id="37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72" name="mpg-class-hwy.pdf" descr="mpg-class-hwy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09652" y="5060553"/>
            <a:ext cx="8620126" cy="6465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boxplot.png" descr="boxplo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348269" y="5059417"/>
            <a:ext cx="8626079" cy="646736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gplot(mpg) + geom_point(aes(class, hwy))"/>
          <p:cNvSpPr txBox="1"/>
          <p:nvPr/>
        </p:nvSpPr>
        <p:spPr>
          <a:xfrm>
            <a:off x="1403658" y="11855176"/>
            <a:ext cx="17618079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(mpg)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(class,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71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boxplot.png" descr="box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404" y="330200"/>
            <a:ext cx="14127192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79" name="ggplot(data = mpg) +…"/>
          <p:cNvSpPr txBox="1"/>
          <p:nvPr/>
        </p:nvSpPr>
        <p:spPr>
          <a:xfrm>
            <a:off x="1996927" y="11010425"/>
            <a:ext cx="203901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geom_boxplot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 y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382" name="With your partner,  make the histogram of hwy below. Use the cheatsheet. Hint: do not supply a y variable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histogram of </a:t>
            </a:r>
            <a:r>
              <a:rPr b="1"/>
              <a:t>hwy</a:t>
            </a:r>
            <a:r>
              <a:t> below. Use the cheatsheet. Hint: do not supply a </a:t>
            </a:r>
            <a:r>
              <a:rPr b="1"/>
              <a:t>y</a:t>
            </a:r>
            <a:r>
              <a:t> variable.</a:t>
            </a:r>
          </a:p>
        </p:txBody>
      </p:sp>
      <p:pic>
        <p:nvPicPr>
          <p:cNvPr id="38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384" name="Rplot12.pdf" descr="Rplot1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51822" y="5047003"/>
            <a:ext cx="12480356" cy="7918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Rplot15.pdf" descr="Rplot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389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93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geom_histogram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binwidth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94" name="Rplot12.pdf" descr="Rplot1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8717" y="652629"/>
            <a:ext cx="16326566" cy="10358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?"/>
          <p:cNvSpPr/>
          <p:nvPr/>
        </p:nvSpPr>
        <p:spPr>
          <a:xfrm>
            <a:off x="2602392" y="4428109"/>
            <a:ext cx="1401413" cy="194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86"/>
                </a:moveTo>
                <a:lnTo>
                  <a:pt x="0" y="3914"/>
                </a:lnTo>
                <a:cubicBezTo>
                  <a:pt x="0" y="1753"/>
                  <a:pt x="2432" y="0"/>
                  <a:pt x="5433" y="0"/>
                </a:cubicBezTo>
                <a:lnTo>
                  <a:pt x="16167" y="0"/>
                </a:lnTo>
                <a:cubicBezTo>
                  <a:pt x="19168" y="0"/>
                  <a:pt x="21600" y="1753"/>
                  <a:pt x="21600" y="3914"/>
                </a:cubicBezTo>
                <a:lnTo>
                  <a:pt x="21600" y="17686"/>
                </a:lnTo>
                <a:cubicBezTo>
                  <a:pt x="21600" y="19847"/>
                  <a:pt x="19168" y="21600"/>
                  <a:pt x="16167" y="21600"/>
                </a:cubicBezTo>
                <a:lnTo>
                  <a:pt x="5433" y="21600"/>
                </a:lnTo>
                <a:cubicBezTo>
                  <a:pt x="2432" y="21600"/>
                  <a:pt x="0" y="19847"/>
                  <a:pt x="0" y="17686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96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17" name="Screen Shot 2017-07-19 at 2.56.48 PM.png" descr="Screen Shot 2017-07-19 at 2.56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02843" y="4099701"/>
            <a:ext cx="7095524" cy="911267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18" name="Setup"/>
          <p:cNvSpPr txBox="1"/>
          <p:nvPr/>
        </p:nvSpPr>
        <p:spPr>
          <a:xfrm>
            <a:off x="4025134" y="4861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Setup</a:t>
            </a:r>
          </a:p>
        </p:txBody>
      </p:sp>
      <p:sp>
        <p:nvSpPr>
          <p:cNvPr id="119" name="The setup chunk is always run once before anything else"/>
          <p:cNvSpPr txBox="1"/>
          <p:nvPr/>
        </p:nvSpPr>
        <p:spPr>
          <a:xfrm>
            <a:off x="3199300" y="2425100"/>
            <a:ext cx="18020166" cy="1882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setup chunk is always run once before anything else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5358241" y="5007088"/>
            <a:ext cx="9761202" cy="1779511"/>
            <a:chOff x="0" y="0"/>
            <a:chExt cx="9761201" cy="1779510"/>
          </a:xfrm>
        </p:grpSpPr>
        <p:grpSp>
          <p:nvGrpSpPr>
            <p:cNvPr id="123" name="Group"/>
            <p:cNvGrpSpPr/>
            <p:nvPr/>
          </p:nvGrpSpPr>
          <p:grpSpPr>
            <a:xfrm>
              <a:off x="0" y="0"/>
              <a:ext cx="9761202" cy="1779511"/>
              <a:chOff x="630790" y="-21535"/>
              <a:chExt cx="9761201" cy="1779510"/>
            </a:xfrm>
          </p:grpSpPr>
          <p:sp>
            <p:nvSpPr>
              <p:cNvPr id="120" name="Shape"/>
              <p:cNvSpPr/>
              <p:nvPr/>
            </p:nvSpPr>
            <p:spPr>
              <a:xfrm>
                <a:off x="630790" y="-21536"/>
                <a:ext cx="2937274" cy="1779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333"/>
                    </a:moveTo>
                    <a:lnTo>
                      <a:pt x="21600" y="0"/>
                    </a:lnTo>
                    <a:lnTo>
                      <a:pt x="21510" y="21600"/>
                    </a:lnTo>
                    <a:lnTo>
                      <a:pt x="13" y="15165"/>
                    </a:lnTo>
                    <a:lnTo>
                      <a:pt x="0" y="8333"/>
                    </a:lnTo>
                    <a:close/>
                  </a:path>
                </a:pathLst>
              </a:custGeom>
              <a:solidFill>
                <a:srgbClr val="000000">
                  <a:alpha val="33169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1" name="Rectangle"/>
              <p:cNvSpPr/>
              <p:nvPr/>
            </p:nvSpPr>
            <p:spPr>
              <a:xfrm>
                <a:off x="632849" y="661638"/>
                <a:ext cx="2972295" cy="576926"/>
              </a:xfrm>
              <a:prstGeom prst="rect">
                <a:avLst/>
              </a:prstGeom>
              <a:solidFill>
                <a:srgbClr val="000000">
                  <a:alpha val="1393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pic>
            <p:nvPicPr>
              <p:cNvPr id="122" name="Screen Shot 2017-07-14 at 3.44.41 PM.png" descr="Screen Shot 2017-07-14 at 3.44.41 PM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r="65915" b="86395"/>
              <a:stretch>
                <a:fillRect/>
              </a:stretch>
            </p:blipFill>
            <p:spPr>
              <a:xfrm>
                <a:off x="3569501" y="4503"/>
                <a:ext cx="6822492" cy="1306442"/>
              </a:xfrm>
              <a:prstGeom prst="rect">
                <a:avLst/>
              </a:prstGeom>
              <a:ln w="508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165100" dist="635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pic>
          <p:nvPicPr>
            <p:cNvPr id="124" name="Screen Shot 2017-07-19 at 2.56.48 PM.png" descr="Screen Shot 2017-07-19 at 2.56.48 P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239" t="17718" r="57616" b="75739"/>
            <a:stretch>
              <a:fillRect/>
            </a:stretch>
          </p:blipFill>
          <p:spPr>
            <a:xfrm>
              <a:off x="2931818" y="31740"/>
              <a:ext cx="6823468" cy="1729584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>
              <a:outerShdw blurRad="165100" dist="63500" dir="5400000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181224E-462D-4E11-B385-33011FC2C35F}"/>
              </a:ext>
            </a:extLst>
          </p:cNvPr>
          <p:cNvSpPr/>
          <p:nvPr/>
        </p:nvSpPr>
        <p:spPr>
          <a:xfrm>
            <a:off x="16142677" y="4794210"/>
            <a:ext cx="7596554" cy="1806263"/>
          </a:xfrm>
          <a:prstGeom prst="wedgeRectCallout">
            <a:avLst>
              <a:gd name="adj1" fmla="val -111111"/>
              <a:gd name="adj2" fmla="val -23171"/>
            </a:avLst>
          </a:prstGeom>
          <a:solidFill>
            <a:schemeClr val="tx1">
              <a:lumMod val="65000"/>
              <a:lumOff val="35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chunk labels are optional,</a:t>
            </a:r>
          </a:p>
          <a:p>
            <a:r>
              <a:rPr lang="en-GB" sz="5400" dirty="0">
                <a:solidFill>
                  <a:schemeClr val="bg1"/>
                </a:solidFill>
              </a:rPr>
              <a:t>the setup label is special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Rplot13.pdf" descr="Rplot1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399" name="With your partner,  make the density plo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make the density plot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pic>
        <p:nvPicPr>
          <p:cNvPr id="40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00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Rplot16.pdf" descr="Rplot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0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Rplot13.pdf" descr="Rplot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Rplot17.pdf" descr="Rplot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1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geom_density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group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Rplot14.pdf" descr="Rplot1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9950" y="5045814"/>
            <a:ext cx="12484100" cy="792078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650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419" name="With your partner, make the bar chart of hwy colored by class below. Use the cheatsheet. Try your best gues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5546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make the bar chart of </a:t>
            </a:r>
            <a:r>
              <a:rPr b="1"/>
              <a:t>hwy</a:t>
            </a:r>
            <a:r>
              <a:t> colored by </a:t>
            </a:r>
            <a:r>
              <a:rPr b="1"/>
              <a:t>class</a:t>
            </a:r>
            <a:r>
              <a:t> below. Use the cheatsheet. Try your best guess.</a:t>
            </a:r>
          </a:p>
        </p:txBody>
      </p:sp>
      <p:pic>
        <p:nvPicPr>
          <p:cNvPr id="42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20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Rplot19.pdf" descr="Rplot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5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color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Rplot14.pdf" descr="Rplot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25900" y="650840"/>
            <a:ext cx="16332200" cy="1036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30" name="ggplot(data = mpg) +…"/>
          <p:cNvSpPr txBox="1"/>
          <p:nvPr/>
        </p:nvSpPr>
        <p:spPr>
          <a:xfrm>
            <a:off x="1579777" y="11010425"/>
            <a:ext cx="2122444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class,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fill =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class))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753632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433" name="With your partner,  predict what this code will do.…"/>
          <p:cNvSpPr txBox="1">
            <a:spLocks noGrp="1"/>
          </p:cNvSpPr>
          <p:nvPr>
            <p:ph type="body" sz="quarter" idx="4294967295"/>
          </p:nvPr>
        </p:nvSpPr>
        <p:spPr>
          <a:xfrm>
            <a:off x="4008073" y="3718027"/>
            <a:ext cx="16985813" cy="2539797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With your partner,  predict what this code will do.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 run it.</a:t>
            </a:r>
          </a:p>
        </p:txBody>
      </p:sp>
      <p:pic>
        <p:nvPicPr>
          <p:cNvPr id="43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435" name="ggplot(mpg) +…"/>
          <p:cNvSpPr txBox="1"/>
          <p:nvPr/>
        </p:nvSpPr>
        <p:spPr>
          <a:xfrm>
            <a:off x="4626240" y="6674445"/>
            <a:ext cx="15749480" cy="3313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ggplot(mpg) + 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geom_point(aes(displ, hwy)) +</a:t>
            </a:r>
          </a:p>
          <a:p>
            <a:pPr algn="l">
              <a:defRPr sz="64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geom_smooth(aes(displ, hwy))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0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41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46" name="ggplot(data = mpg) +…"/>
          <p:cNvSpPr txBox="1"/>
          <p:nvPr/>
        </p:nvSpPr>
        <p:spPr>
          <a:xfrm>
            <a:off x="3332003" y="10613287"/>
            <a:ext cx="17719993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47" name="Each new geom adds a new layer"/>
          <p:cNvSpPr/>
          <p:nvPr/>
        </p:nvSpPr>
        <p:spPr>
          <a:xfrm>
            <a:off x="10115067" y="1058170"/>
            <a:ext cx="5416746" cy="2101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521"/>
                </a:moveTo>
                <a:lnTo>
                  <a:pt x="0" y="7079"/>
                </a:lnTo>
                <a:cubicBezTo>
                  <a:pt x="0" y="3170"/>
                  <a:pt x="1230" y="0"/>
                  <a:pt x="2747" y="0"/>
                </a:cubicBezTo>
                <a:lnTo>
                  <a:pt x="18853" y="0"/>
                </a:lnTo>
                <a:cubicBezTo>
                  <a:pt x="20370" y="0"/>
                  <a:pt x="21600" y="3170"/>
                  <a:pt x="21600" y="7079"/>
                </a:cubicBezTo>
                <a:lnTo>
                  <a:pt x="21600" y="14521"/>
                </a:lnTo>
                <a:cubicBezTo>
                  <a:pt x="21600" y="18430"/>
                  <a:pt x="20370" y="21600"/>
                  <a:pt x="18853" y="21600"/>
                </a:cubicBezTo>
                <a:lnTo>
                  <a:pt x="2747" y="21600"/>
                </a:lnTo>
                <a:cubicBezTo>
                  <a:pt x="1230" y="21600"/>
                  <a:pt x="0" y="18430"/>
                  <a:pt x="0" y="14521"/>
                </a:cubicBezTo>
                <a:close/>
              </a:path>
            </a:pathLst>
          </a:custGeom>
          <a:solidFill>
            <a:schemeClr val="accent1">
              <a:alpha val="6438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defRPr sz="47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Each new geom adds a new layer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Fuel economy data for 38 models of car."/>
          <p:cNvSpPr txBox="1"/>
          <p:nvPr/>
        </p:nvSpPr>
        <p:spPr>
          <a:xfrm>
            <a:off x="4987026" y="3614010"/>
            <a:ext cx="14409947" cy="4777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Fuel economy data for 38 models of car.</a:t>
            </a:r>
          </a:p>
        </p:txBody>
      </p:sp>
      <p:sp>
        <p:nvSpPr>
          <p:cNvPr id="133" name="mp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mpg</a:t>
            </a:r>
          </a:p>
        </p:txBody>
      </p:sp>
      <p:sp>
        <p:nvSpPr>
          <p:cNvPr id="134" name="Rectangle"/>
          <p:cNvSpPr/>
          <p:nvPr/>
        </p:nvSpPr>
        <p:spPr>
          <a:xfrm>
            <a:off x="5029176" y="5851095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" name="mpg"/>
          <p:cNvSpPr txBox="1"/>
          <p:nvPr/>
        </p:nvSpPr>
        <p:spPr>
          <a:xfrm>
            <a:off x="5393895" y="6165388"/>
            <a:ext cx="13276433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mpg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lobal vs. local"/>
          <p:cNvSpPr txBox="1"/>
          <p:nvPr/>
        </p:nvSpPr>
        <p:spPr>
          <a:xfrm>
            <a:off x="2729252" y="5206999"/>
            <a:ext cx="18925494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global vs. local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54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451B45B-F173-4FFA-A3AB-7ED7DFD94F68}"/>
              </a:ext>
            </a:extLst>
          </p:cNvPr>
          <p:cNvSpPr/>
          <p:nvPr/>
        </p:nvSpPr>
        <p:spPr>
          <a:xfrm>
            <a:off x="17308265" y="2664267"/>
            <a:ext cx="6682154" cy="3837220"/>
          </a:xfrm>
          <a:prstGeom prst="wedgeRoundRectCallout">
            <a:avLst>
              <a:gd name="adj1" fmla="val -8934"/>
              <a:gd name="adj2" fmla="val 158855"/>
              <a:gd name="adj3" fmla="val 16667"/>
            </a:avLst>
          </a:prstGeom>
          <a:solidFill>
            <a:srgbClr val="5695C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</a:t>
            </a:r>
            <a:r>
              <a:rPr lang="en-GB" sz="5400" dirty="0" err="1">
                <a:solidFill>
                  <a:schemeClr val="bg1"/>
                </a:solidFill>
              </a:rPr>
              <a:t>ggplot</a:t>
            </a:r>
            <a:r>
              <a:rPr lang="en-GB" sz="5400" dirty="0">
                <a:solidFill>
                  <a:schemeClr val="bg1"/>
                </a:solidFill>
              </a:rPr>
              <a:t>() will apply globally to every layer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0" name="ggplot(data = mpg, mapping = aes(x = displ, y = hwy)) +…"/>
          <p:cNvSpPr txBox="1"/>
          <p:nvPr/>
        </p:nvSpPr>
        <p:spPr>
          <a:xfrm>
            <a:off x="2536329" y="10681086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92BFCE0-8ADF-4539-8BC5-08AB7603E058}"/>
              </a:ext>
            </a:extLst>
          </p:cNvPr>
          <p:cNvSpPr/>
          <p:nvPr/>
        </p:nvSpPr>
        <p:spPr>
          <a:xfrm>
            <a:off x="13965801" y="484106"/>
            <a:ext cx="7877908" cy="5676021"/>
          </a:xfrm>
          <a:prstGeom prst="wedgeRoundRectCallout">
            <a:avLst>
              <a:gd name="adj1" fmla="val -29413"/>
              <a:gd name="adj2" fmla="val 14515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Mappings (and data) that appear in a </a:t>
            </a:r>
            <a:r>
              <a:rPr lang="en-GB" sz="5400" dirty="0" err="1">
                <a:solidFill>
                  <a:schemeClr val="bg1"/>
                </a:solidFill>
              </a:rPr>
              <a:t>geom</a:t>
            </a:r>
            <a:r>
              <a:rPr lang="en-GB" sz="5400" dirty="0">
                <a:solidFill>
                  <a:schemeClr val="bg1"/>
                </a:solidFill>
              </a:rPr>
              <a:t>_ function will add to or override the global mappings for that layer only</a:t>
            </a:r>
            <a:endParaRPr kumimoji="0" lang="en-GB" sz="5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5212" y="330200"/>
            <a:ext cx="19133576" cy="10591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66" name="ggplot(data = mpg, mapping = aes(x = displ, y = hwy)) +…"/>
          <p:cNvSpPr txBox="1"/>
          <p:nvPr/>
        </p:nvSpPr>
        <p:spPr>
          <a:xfrm>
            <a:off x="2455369" y="10613287"/>
            <a:ext cx="19473261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(color = </a:t>
            </a:r>
            <a:r>
              <a:rPr dirty="0" err="1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rgbClr val="9BBC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</a:p>
          <a:p>
            <a:pPr algn="l" defTabSz="537463">
              <a:spcBef>
                <a:spcPts val="13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filter(mpg, </a:t>
            </a:r>
            <a:r>
              <a:rPr dirty="0" err="1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drv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"f")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7E2D6C5-70BC-4317-881A-CAC166FD1D7B}"/>
              </a:ext>
            </a:extLst>
          </p:cNvPr>
          <p:cNvSpPr/>
          <p:nvPr/>
        </p:nvSpPr>
        <p:spPr>
          <a:xfrm>
            <a:off x="14331462" y="7097530"/>
            <a:ext cx="8119401" cy="1998418"/>
          </a:xfrm>
          <a:prstGeom prst="wedgeRoundRectCallout">
            <a:avLst>
              <a:gd name="adj1" fmla="val -42378"/>
              <a:gd name="adj2" fmla="val 215684"/>
              <a:gd name="adj3" fmla="val 16667"/>
            </a:avLst>
          </a:prstGeom>
          <a:solidFill>
            <a:srgbClr val="EC5C57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data can also be set locally or globally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aving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Saving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graphs</a:t>
            </a:r>
          </a:p>
        </p:txBody>
      </p:sp>
      <p:pic>
        <p:nvPicPr>
          <p:cNvPr id="470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creen Shot 2017-06-27 at 4.08.30 PM.png" descr="Screen Shot 2017-06-27 at 4.08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5339" y="3583820"/>
            <a:ext cx="15753322" cy="10289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75" name="Manually saving plots"/>
          <p:cNvSpPr txBox="1"/>
          <p:nvPr/>
        </p:nvSpPr>
        <p:spPr>
          <a:xfrm>
            <a:off x="4007752" y="244071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Manually saving plots</a:t>
            </a:r>
          </a:p>
        </p:txBody>
      </p:sp>
      <p:sp>
        <p:nvSpPr>
          <p:cNvPr id="476" name="Save plots manually with the export menu"/>
          <p:cNvSpPr txBox="1"/>
          <p:nvPr/>
        </p:nvSpPr>
        <p:spPr>
          <a:xfrm>
            <a:off x="5000026" y="2659837"/>
            <a:ext cx="15384598" cy="12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plots manually with the export menu</a:t>
            </a:r>
          </a:p>
        </p:txBody>
      </p:sp>
      <p:sp>
        <p:nvSpPr>
          <p:cNvPr id="477" name="Line"/>
          <p:cNvSpPr/>
          <p:nvPr/>
        </p:nvSpPr>
        <p:spPr>
          <a:xfrm>
            <a:off x="14513715" y="3326975"/>
            <a:ext cx="6720943" cy="4703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30" extrusionOk="0">
                <a:moveTo>
                  <a:pt x="17606" y="25"/>
                </a:moveTo>
                <a:cubicBezTo>
                  <a:pt x="18865" y="-170"/>
                  <a:pt x="20077" y="807"/>
                  <a:pt x="20636" y="2464"/>
                </a:cubicBezTo>
                <a:cubicBezTo>
                  <a:pt x="21600" y="5317"/>
                  <a:pt x="20501" y="8456"/>
                  <a:pt x="18793" y="10475"/>
                </a:cubicBezTo>
                <a:cubicBezTo>
                  <a:pt x="15585" y="14267"/>
                  <a:pt x="11184" y="14146"/>
                  <a:pt x="7265" y="15759"/>
                </a:cubicBezTo>
                <a:cubicBezTo>
                  <a:pt x="4592" y="16859"/>
                  <a:pt x="2113" y="18793"/>
                  <a:pt x="0" y="21430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etwd()"/>
          <p:cNvSpPr txBox="1"/>
          <p:nvPr/>
        </p:nvSpPr>
        <p:spPr>
          <a:xfrm>
            <a:off x="6614277" y="5621263"/>
            <a:ext cx="8718549" cy="1079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getwd()</a:t>
            </a:r>
          </a:p>
        </p:txBody>
      </p:sp>
      <p:sp>
        <p:nvSpPr>
          <p:cNvPr id="480" name="Your Turn 8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8</a:t>
            </a:r>
          </a:p>
        </p:txBody>
      </p:sp>
      <p:sp>
        <p:nvSpPr>
          <p:cNvPr id="481" name="What does this command return?"/>
          <p:cNvSpPr txBox="1">
            <a:spLocks noGrp="1"/>
          </p:cNvSpPr>
          <p:nvPr>
            <p:ph type="body" sz="quarter" idx="4294967295"/>
          </p:nvPr>
        </p:nvSpPr>
        <p:spPr>
          <a:xfrm>
            <a:off x="6614277" y="2964759"/>
            <a:ext cx="11155446" cy="273692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this command return?</a:t>
            </a:r>
          </a:p>
        </p:txBody>
      </p:sp>
      <p:pic>
        <p:nvPicPr>
          <p:cNvPr id="48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" fill="hold"/>
                                        <p:tgtEl>
                                          <p:spTgt spid="4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8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6" name="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directory</a:t>
            </a:r>
          </a:p>
        </p:txBody>
      </p:sp>
      <p:sp>
        <p:nvSpPr>
          <p:cNvPr id="487" name="R associates itself with a folder (i.e. directory) on your computer.…"/>
          <p:cNvSpPr txBox="1"/>
          <p:nvPr/>
        </p:nvSpPr>
        <p:spPr>
          <a:xfrm>
            <a:off x="1837134" y="3289465"/>
            <a:ext cx="21080802" cy="71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associates itself with a folder (i.e. directory) on your computer. 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This folder is known as your "</a:t>
            </a:r>
            <a:r>
              <a:rPr>
                <a:solidFill>
                  <a:schemeClr val="accent1"/>
                </a:solidFill>
              </a:rPr>
              <a:t>working directory</a:t>
            </a:r>
            <a:r>
              <a:t>"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save files, R will save them here</a:t>
            </a:r>
          </a:p>
          <a:p>
            <a:pPr marL="584200" indent="-584200" algn="l">
              <a:spcBef>
                <a:spcPts val="4100"/>
              </a:spcBef>
              <a:buSzPct val="100000"/>
              <a:buChar char="•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When you load files, R will look for them here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6981" y="3268112"/>
            <a:ext cx="15750037" cy="1028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2" name="The files pane of the IDE displays the contents of your working directory"/>
          <p:cNvSpPr txBox="1"/>
          <p:nvPr/>
        </p:nvSpPr>
        <p:spPr>
          <a:xfrm>
            <a:off x="1837134" y="1225226"/>
            <a:ext cx="21080802" cy="2431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 files pane of the IDE displays the contents of your working directory</a:t>
            </a:r>
          </a:p>
        </p:txBody>
      </p:sp>
      <p:sp>
        <p:nvSpPr>
          <p:cNvPr id="493" name="Line"/>
          <p:cNvSpPr/>
          <p:nvPr/>
        </p:nvSpPr>
        <p:spPr>
          <a:xfrm>
            <a:off x="2922970" y="3747784"/>
            <a:ext cx="9206325" cy="3804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83" extrusionOk="0">
                <a:moveTo>
                  <a:pt x="17" y="0"/>
                </a:moveTo>
                <a:cubicBezTo>
                  <a:pt x="-106" y="4412"/>
                  <a:pt x="450" y="8779"/>
                  <a:pt x="1578" y="12250"/>
                </a:cubicBezTo>
                <a:cubicBezTo>
                  <a:pt x="4279" y="20566"/>
                  <a:pt x="9014" y="21550"/>
                  <a:pt x="13447" y="21581"/>
                </a:cubicBezTo>
                <a:cubicBezTo>
                  <a:pt x="16130" y="21600"/>
                  <a:pt x="18813" y="21485"/>
                  <a:pt x="21494" y="21233"/>
                </a:cubicBezTo>
              </a:path>
            </a:pathLst>
          </a:cu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creen Shot 2017-06-27 at 4.10.27 PM.png" descr="Screen Shot 2017-06-27 at 4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8062" y="6713546"/>
            <a:ext cx="8477799" cy="553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98" name="Changing the Working directory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66674">
              <a:defRPr sz="9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Changing the Working directory</a:t>
            </a:r>
          </a:p>
        </p:txBody>
      </p:sp>
      <p:sp>
        <p:nvSpPr>
          <p:cNvPr id="499" name="Navigate in the files pane to a new directory. Click…"/>
          <p:cNvSpPr txBox="1"/>
          <p:nvPr/>
        </p:nvSpPr>
        <p:spPr>
          <a:xfrm>
            <a:off x="1837134" y="3289465"/>
            <a:ext cx="2108080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Navigate in the files pane to a new directory. Click </a:t>
            </a:r>
          </a:p>
          <a:p>
            <a:pPr algn="l">
              <a:lnSpc>
                <a:spcPct val="50000"/>
              </a:lnSpc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solidFill>
                  <a:schemeClr val="accent1"/>
                </a:solidFill>
              </a:rPr>
              <a:t>More &gt; Set As Working Directory</a:t>
            </a:r>
          </a:p>
        </p:txBody>
      </p:sp>
      <p:sp>
        <p:nvSpPr>
          <p:cNvPr id="500" name="Shape"/>
          <p:cNvSpPr/>
          <p:nvPr/>
        </p:nvSpPr>
        <p:spPr>
          <a:xfrm flipH="1">
            <a:off x="6166224" y="5890599"/>
            <a:ext cx="6234909" cy="7183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0" y="0"/>
                </a:moveTo>
                <a:lnTo>
                  <a:pt x="21600" y="9186"/>
                </a:lnTo>
                <a:lnTo>
                  <a:pt x="21599" y="17516"/>
                </a:lnTo>
                <a:lnTo>
                  <a:pt x="1637" y="21600"/>
                </a:lnTo>
                <a:lnTo>
                  <a:pt x="0" y="14710"/>
                </a:lnTo>
                <a:lnTo>
                  <a:pt x="1740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Rectangle"/>
          <p:cNvSpPr/>
          <p:nvPr/>
        </p:nvSpPr>
        <p:spPr>
          <a:xfrm flipH="1">
            <a:off x="6157083" y="8919495"/>
            <a:ext cx="3929292" cy="2802278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02" name="Screen Shot 2013-07-02 at 3.02.52 PM.png" descr="Screen Shot 2013-07-02 at 3.02.52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87028" y="5902326"/>
            <a:ext cx="10038228" cy="7181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8" name="Confer with your group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Confer with your group.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relationship do you expect to see between engine size (displ) and mileage (hwy)?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 peeking ahead!</a:t>
            </a:r>
          </a:p>
        </p:txBody>
      </p:sp>
      <p:pic>
        <p:nvPicPr>
          <p:cNvPr id="1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6" name="Saving plots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Saving plots</a:t>
            </a:r>
          </a:p>
        </p:txBody>
      </p:sp>
      <p:sp>
        <p:nvSpPr>
          <p:cNvPr id="507" name="ggsave() saves the last plot.…"/>
          <p:cNvSpPr txBox="1"/>
          <p:nvPr/>
        </p:nvSpPr>
        <p:spPr>
          <a:xfrm>
            <a:off x="3410423" y="3942037"/>
            <a:ext cx="1751368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ggsave()</a:t>
            </a:r>
            <a:r>
              <a:t> saves the last plot.</a:t>
            </a:r>
          </a:p>
          <a:p>
            <a: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Uses size on screen: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3410423" y="11599546"/>
            <a:ext cx="17513682" cy="2519061"/>
            <a:chOff x="0" y="0"/>
            <a:chExt cx="17513681" cy="2519060"/>
          </a:xfrm>
        </p:grpSpPr>
        <p:sp>
          <p:nvSpPr>
            <p:cNvPr id="508" name="Rectangle"/>
            <p:cNvSpPr/>
            <p:nvPr/>
          </p:nvSpPr>
          <p:spPr>
            <a:xfrm>
              <a:off x="0" y="0"/>
              <a:ext cx="17513682" cy="150170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9" name="ggsave(&quot;my-plot.pdf&quot;, width = 6, height = 6)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>
                <a:defRPr>
                  <a:solidFill>
                    <a:schemeClr val="accent1"/>
                  </a:solidFill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("my-plot.pdf", width = 6, height = 6)</a:t>
              </a:r>
            </a:p>
          </p:txBody>
        </p:sp>
      </p:grpSp>
      <p:grpSp>
        <p:nvGrpSpPr>
          <p:cNvPr id="513" name="Group"/>
          <p:cNvGrpSpPr/>
          <p:nvPr/>
        </p:nvGrpSpPr>
        <p:grpSpPr>
          <a:xfrm>
            <a:off x="3410423" y="6392900"/>
            <a:ext cx="17513682" cy="2809697"/>
            <a:chOff x="0" y="0"/>
            <a:chExt cx="17513681" cy="2809696"/>
          </a:xfrm>
        </p:grpSpPr>
        <p:sp>
          <p:nvSpPr>
            <p:cNvPr id="511" name="Rectangle"/>
            <p:cNvSpPr/>
            <p:nvPr/>
          </p:nvSpPr>
          <p:spPr>
            <a:xfrm>
              <a:off x="0" y="0"/>
              <a:ext cx="17513682" cy="280969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12" name="ggsave(&quot;my-plot.pdf&quot;)…"/>
            <p:cNvSpPr txBox="1"/>
            <p:nvPr/>
          </p:nvSpPr>
          <p:spPr>
            <a:xfrm>
              <a:off x="235129" y="238518"/>
              <a:ext cx="17038297" cy="2280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("my-plot.pdf")</a:t>
              </a:r>
            </a:p>
            <a:p>
              <a:pPr algn="l">
                <a:spcBef>
                  <a:spcPts val="1500"/>
                </a:spcBef>
                <a:defRPr sz="5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ggsave</a:t>
              </a:r>
              <a:r>
                <a:rPr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("my-plot.png")</a:t>
              </a:r>
            </a:p>
          </p:txBody>
        </p:sp>
      </p:grpSp>
      <p:sp>
        <p:nvSpPr>
          <p:cNvPr id="514" name="Specify size in inches"/>
          <p:cNvSpPr txBox="1"/>
          <p:nvPr/>
        </p:nvSpPr>
        <p:spPr>
          <a:xfrm>
            <a:off x="3410423" y="10192546"/>
            <a:ext cx="17513682" cy="161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Specify size in inches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Rplot07.png" descr="Rplot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81569" y="5029816"/>
            <a:ext cx="12820862" cy="7416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7" name="Your Turn 9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9</a:t>
            </a:r>
          </a:p>
        </p:txBody>
      </p:sp>
      <p:sp>
        <p:nvSpPr>
          <p:cNvPr id="518" name="Save your last plot and then locate it in your files pane. (You may have to refresh the files list)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2250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 (You may have to refresh the files list).</a:t>
            </a:r>
          </a:p>
        </p:txBody>
      </p:sp>
      <p:pic>
        <p:nvPicPr>
          <p:cNvPr id="5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19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Rplot30.png" descr="Rplot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43627" y="4622800"/>
            <a:ext cx="11696746" cy="741680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4134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523" name="Save your last plot and then locate it in your files pane."/>
          <p:cNvSpPr txBox="1">
            <a:spLocks noGrp="1"/>
          </p:cNvSpPr>
          <p:nvPr>
            <p:ph type="body" sz="quarter" idx="4294967295"/>
          </p:nvPr>
        </p:nvSpPr>
        <p:spPr>
          <a:xfrm>
            <a:off x="3395348" y="2630109"/>
            <a:ext cx="17593305" cy="1372512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marL="0" indent="0" defTabSz="584200">
              <a:spcBef>
                <a:spcPts val="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Save your last plot and then locate it in your files pane.</a:t>
            </a:r>
          </a:p>
        </p:txBody>
      </p:sp>
      <p:pic>
        <p:nvPicPr>
          <p:cNvPr id="524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2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rammar…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/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Grammar</a:t>
            </a:r>
          </a:p>
          <a:p>
            <a: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t>of Graphics</a:t>
            </a:r>
          </a:p>
        </p:txBody>
      </p:sp>
      <p:pic>
        <p:nvPicPr>
          <p:cNvPr id="52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31" name="Table"/>
          <p:cNvGraphicFramePr/>
          <p:nvPr/>
        </p:nvGraphicFramePr>
        <p:xfrm>
          <a:off x="5883264" y="3199356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552" name="Group"/>
          <p:cNvGrpSpPr/>
          <p:nvPr/>
        </p:nvGrpSpPr>
        <p:grpSpPr>
          <a:xfrm>
            <a:off x="9937815" y="3844795"/>
            <a:ext cx="203201" cy="7344500"/>
            <a:chOff x="0" y="0"/>
            <a:chExt cx="203200" cy="7344498"/>
          </a:xfrm>
        </p:grpSpPr>
        <p:sp>
          <p:nvSpPr>
            <p:cNvPr id="532" name="Circle"/>
            <p:cNvSpPr/>
            <p:nvPr/>
          </p:nvSpPr>
          <p:spPr>
            <a:xfrm>
              <a:off x="0" y="75171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Circle"/>
            <p:cNvSpPr/>
            <p:nvPr/>
          </p:nvSpPr>
          <p:spPr>
            <a:xfrm>
              <a:off x="0" y="112757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Circle"/>
            <p:cNvSpPr/>
            <p:nvPr/>
          </p:nvSpPr>
          <p:spPr>
            <a:xfrm>
              <a:off x="0" y="150343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Circle"/>
            <p:cNvSpPr/>
            <p:nvPr/>
          </p:nvSpPr>
          <p:spPr>
            <a:xfrm>
              <a:off x="0" y="187928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Circle"/>
            <p:cNvSpPr/>
            <p:nvPr/>
          </p:nvSpPr>
          <p:spPr>
            <a:xfrm>
              <a:off x="0" y="225514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7" name="Circle"/>
            <p:cNvSpPr/>
            <p:nvPr/>
          </p:nvSpPr>
          <p:spPr>
            <a:xfrm>
              <a:off x="0" y="263100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Circle"/>
            <p:cNvSpPr/>
            <p:nvPr/>
          </p:nvSpPr>
          <p:spPr>
            <a:xfrm>
              <a:off x="0" y="3006862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Circle"/>
            <p:cNvSpPr/>
            <p:nvPr/>
          </p:nvSpPr>
          <p:spPr>
            <a:xfrm>
              <a:off x="0" y="3382720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Circle"/>
            <p:cNvSpPr/>
            <p:nvPr/>
          </p:nvSpPr>
          <p:spPr>
            <a:xfrm>
              <a:off x="0" y="375857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Circle"/>
            <p:cNvSpPr/>
            <p:nvPr/>
          </p:nvSpPr>
          <p:spPr>
            <a:xfrm>
              <a:off x="0" y="4134436"/>
              <a:ext cx="203200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Circle"/>
            <p:cNvSpPr/>
            <p:nvPr/>
          </p:nvSpPr>
          <p:spPr>
            <a:xfrm>
              <a:off x="0" y="37585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3" name="Circle"/>
            <p:cNvSpPr/>
            <p:nvPr/>
          </p:nvSpPr>
          <p:spPr>
            <a:xfrm>
              <a:off x="0" y="0"/>
              <a:ext cx="203201" cy="2032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4" name="Circle"/>
            <p:cNvSpPr/>
            <p:nvPr/>
          </p:nvSpPr>
          <p:spPr>
            <a:xfrm>
              <a:off x="0" y="4510294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5" name="Circle"/>
            <p:cNvSpPr/>
            <p:nvPr/>
          </p:nvSpPr>
          <p:spPr>
            <a:xfrm>
              <a:off x="0" y="488615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6" name="Circle"/>
            <p:cNvSpPr/>
            <p:nvPr/>
          </p:nvSpPr>
          <p:spPr>
            <a:xfrm>
              <a:off x="0" y="5262009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7" name="Circle"/>
            <p:cNvSpPr/>
            <p:nvPr/>
          </p:nvSpPr>
          <p:spPr>
            <a:xfrm>
              <a:off x="0" y="5637867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Circle"/>
            <p:cNvSpPr/>
            <p:nvPr/>
          </p:nvSpPr>
          <p:spPr>
            <a:xfrm>
              <a:off x="0" y="6013725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9" name="Circle"/>
            <p:cNvSpPr/>
            <p:nvPr/>
          </p:nvSpPr>
          <p:spPr>
            <a:xfrm>
              <a:off x="0" y="6389583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0" name="Circle"/>
            <p:cNvSpPr/>
            <p:nvPr/>
          </p:nvSpPr>
          <p:spPr>
            <a:xfrm>
              <a:off x="0" y="6765441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Circle"/>
            <p:cNvSpPr/>
            <p:nvPr/>
          </p:nvSpPr>
          <p:spPr>
            <a:xfrm>
              <a:off x="0" y="7141298"/>
              <a:ext cx="203201" cy="2032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73" name="Group"/>
          <p:cNvGrpSpPr/>
          <p:nvPr/>
        </p:nvGrpSpPr>
        <p:grpSpPr>
          <a:xfrm>
            <a:off x="5886718" y="3756808"/>
            <a:ext cx="4036559" cy="7493001"/>
            <a:chOff x="0" y="0"/>
            <a:chExt cx="4036557" cy="7493000"/>
          </a:xfrm>
        </p:grpSpPr>
        <p:sp>
          <p:nvSpPr>
            <p:cNvPr id="553" name="Arrow"/>
            <p:cNvSpPr/>
            <p:nvPr/>
          </p:nvSpPr>
          <p:spPr>
            <a:xfrm>
              <a:off x="0" y="112896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4" name="Arrow"/>
            <p:cNvSpPr/>
            <p:nvPr/>
          </p:nvSpPr>
          <p:spPr>
            <a:xfrm>
              <a:off x="0" y="75264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5" name="Arrow"/>
            <p:cNvSpPr/>
            <p:nvPr/>
          </p:nvSpPr>
          <p:spPr>
            <a:xfrm>
              <a:off x="0" y="37632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6" name="Arrow"/>
            <p:cNvSpPr/>
            <p:nvPr/>
          </p:nvSpPr>
          <p:spPr>
            <a:xfrm>
              <a:off x="0" y="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7" name="Arrow"/>
            <p:cNvSpPr/>
            <p:nvPr/>
          </p:nvSpPr>
          <p:spPr>
            <a:xfrm>
              <a:off x="0" y="150528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8" name="Arrow"/>
            <p:cNvSpPr/>
            <p:nvPr/>
          </p:nvSpPr>
          <p:spPr>
            <a:xfrm>
              <a:off x="0" y="188160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9" name="Arrow"/>
            <p:cNvSpPr/>
            <p:nvPr/>
          </p:nvSpPr>
          <p:spPr>
            <a:xfrm>
              <a:off x="0" y="225792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0" name="Arrow"/>
            <p:cNvSpPr/>
            <p:nvPr/>
          </p:nvSpPr>
          <p:spPr>
            <a:xfrm>
              <a:off x="0" y="263424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1" name="Arrow"/>
            <p:cNvSpPr/>
            <p:nvPr/>
          </p:nvSpPr>
          <p:spPr>
            <a:xfrm>
              <a:off x="0" y="301056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2" name="Arrow"/>
            <p:cNvSpPr/>
            <p:nvPr/>
          </p:nvSpPr>
          <p:spPr>
            <a:xfrm>
              <a:off x="0" y="3386889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3" name="Arrow"/>
            <p:cNvSpPr/>
            <p:nvPr/>
          </p:nvSpPr>
          <p:spPr>
            <a:xfrm>
              <a:off x="0" y="3763210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4" name="Arrow"/>
            <p:cNvSpPr/>
            <p:nvPr/>
          </p:nvSpPr>
          <p:spPr>
            <a:xfrm>
              <a:off x="0" y="4139531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5" name="Arrow"/>
            <p:cNvSpPr/>
            <p:nvPr/>
          </p:nvSpPr>
          <p:spPr>
            <a:xfrm>
              <a:off x="0" y="4515852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6" name="Arrow"/>
            <p:cNvSpPr/>
            <p:nvPr/>
          </p:nvSpPr>
          <p:spPr>
            <a:xfrm>
              <a:off x="0" y="4892173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7" name="Arrow"/>
            <p:cNvSpPr/>
            <p:nvPr/>
          </p:nvSpPr>
          <p:spPr>
            <a:xfrm>
              <a:off x="0" y="5268494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8" name="Arrow"/>
            <p:cNvSpPr/>
            <p:nvPr/>
          </p:nvSpPr>
          <p:spPr>
            <a:xfrm>
              <a:off x="0" y="5644815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69" name="Arrow"/>
            <p:cNvSpPr/>
            <p:nvPr/>
          </p:nvSpPr>
          <p:spPr>
            <a:xfrm>
              <a:off x="0" y="6021136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0" name="Arrow"/>
            <p:cNvSpPr/>
            <p:nvPr/>
          </p:nvSpPr>
          <p:spPr>
            <a:xfrm>
              <a:off x="0" y="6397457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1" name="Arrow"/>
            <p:cNvSpPr/>
            <p:nvPr/>
          </p:nvSpPr>
          <p:spPr>
            <a:xfrm>
              <a:off x="0" y="6773778"/>
              <a:ext cx="4036558" cy="342901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2" name="Arrow"/>
            <p:cNvSpPr/>
            <p:nvPr/>
          </p:nvSpPr>
          <p:spPr>
            <a:xfrm>
              <a:off x="0" y="7150100"/>
              <a:ext cx="4036558" cy="342900"/>
            </a:xfrm>
            <a:prstGeom prst="rightArrow">
              <a:avLst>
                <a:gd name="adj1" fmla="val 65733"/>
                <a:gd name="adj2" fmla="val 54543"/>
              </a:avLst>
            </a:prstGeom>
            <a:solidFill>
              <a:srgbClr val="000000">
                <a:alpha val="7023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57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57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4" dur="300" fill="hold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2" animBg="1" advAuto="0"/>
      <p:bldP spid="573" grpId="1" animBg="1" advAuto="0"/>
      <p:bldP spid="573" grpId="3" animBg="1" advAuto="0"/>
      <p:bldP spid="578" grpId="4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5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582" name="Table"/>
          <p:cNvGraphicFramePr/>
          <p:nvPr/>
        </p:nvGraphicFramePr>
        <p:xfrm>
          <a:off x="5879031" y="3199356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9AB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77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83" name="Circle"/>
          <p:cNvSpPr/>
          <p:nvPr/>
        </p:nvSpPr>
        <p:spPr>
          <a:xfrm>
            <a:off x="9933582" y="4596511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4" name="Circle"/>
          <p:cNvSpPr/>
          <p:nvPr/>
        </p:nvSpPr>
        <p:spPr>
          <a:xfrm>
            <a:off x="9933582" y="4972369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5" name="Circle"/>
          <p:cNvSpPr/>
          <p:nvPr/>
        </p:nvSpPr>
        <p:spPr>
          <a:xfrm>
            <a:off x="9933582" y="5348227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Circle"/>
          <p:cNvSpPr/>
          <p:nvPr/>
        </p:nvSpPr>
        <p:spPr>
          <a:xfrm>
            <a:off x="9933582" y="572408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ircle"/>
          <p:cNvSpPr/>
          <p:nvPr/>
        </p:nvSpPr>
        <p:spPr>
          <a:xfrm>
            <a:off x="9933582" y="6099942"/>
            <a:ext cx="203201" cy="203201"/>
          </a:xfrm>
          <a:prstGeom prst="ellipse">
            <a:avLst/>
          </a:pr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8" name="Circle"/>
          <p:cNvSpPr/>
          <p:nvPr/>
        </p:nvSpPr>
        <p:spPr>
          <a:xfrm>
            <a:off x="9933582" y="6475800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Circle"/>
          <p:cNvSpPr/>
          <p:nvPr/>
        </p:nvSpPr>
        <p:spPr>
          <a:xfrm>
            <a:off x="9933582" y="685165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ircle"/>
          <p:cNvSpPr/>
          <p:nvPr/>
        </p:nvSpPr>
        <p:spPr>
          <a:xfrm>
            <a:off x="9933582" y="7227516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1" name="Circle"/>
          <p:cNvSpPr/>
          <p:nvPr/>
        </p:nvSpPr>
        <p:spPr>
          <a:xfrm>
            <a:off x="9933582" y="760337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2" name="Circle"/>
          <p:cNvSpPr/>
          <p:nvPr/>
        </p:nvSpPr>
        <p:spPr>
          <a:xfrm>
            <a:off x="9933582" y="7979231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Circle"/>
          <p:cNvSpPr/>
          <p:nvPr/>
        </p:nvSpPr>
        <p:spPr>
          <a:xfrm>
            <a:off x="9933582" y="4220653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4" name="Circle"/>
          <p:cNvSpPr/>
          <p:nvPr/>
        </p:nvSpPr>
        <p:spPr>
          <a:xfrm>
            <a:off x="9933582" y="3844795"/>
            <a:ext cx="203201" cy="203201"/>
          </a:xfrm>
          <a:prstGeom prst="ellipse">
            <a:avLst/>
          </a:prstGeom>
          <a:solidFill>
            <a:srgbClr val="78AA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5" name="Circle"/>
          <p:cNvSpPr/>
          <p:nvPr/>
        </p:nvSpPr>
        <p:spPr>
          <a:xfrm>
            <a:off x="9933582" y="8355089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6" name="Circle"/>
          <p:cNvSpPr/>
          <p:nvPr/>
        </p:nvSpPr>
        <p:spPr>
          <a:xfrm>
            <a:off x="9933582" y="8730946"/>
            <a:ext cx="203201" cy="203201"/>
          </a:xfrm>
          <a:prstGeom prst="ellipse">
            <a:avLst/>
          </a:pr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7" name="Circle"/>
          <p:cNvSpPr/>
          <p:nvPr/>
        </p:nvSpPr>
        <p:spPr>
          <a:xfrm>
            <a:off x="9933582" y="9106805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8" name="Circle"/>
          <p:cNvSpPr/>
          <p:nvPr/>
        </p:nvSpPr>
        <p:spPr>
          <a:xfrm>
            <a:off x="9933582" y="9482663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9" name="Circle"/>
          <p:cNvSpPr/>
          <p:nvPr/>
        </p:nvSpPr>
        <p:spPr>
          <a:xfrm>
            <a:off x="9933582" y="9858520"/>
            <a:ext cx="203201" cy="203201"/>
          </a:xfrm>
          <a:prstGeom prst="ellipse">
            <a:avLst/>
          </a:pr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0" name="Circle"/>
          <p:cNvSpPr/>
          <p:nvPr/>
        </p:nvSpPr>
        <p:spPr>
          <a:xfrm>
            <a:off x="9933582" y="1023437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Circle"/>
          <p:cNvSpPr/>
          <p:nvPr/>
        </p:nvSpPr>
        <p:spPr>
          <a:xfrm>
            <a:off x="9933582" y="1061023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2" name="Circle"/>
          <p:cNvSpPr/>
          <p:nvPr/>
        </p:nvSpPr>
        <p:spPr>
          <a:xfrm>
            <a:off x="9933582" y="10986094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603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60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grpSp>
        <p:nvGrpSpPr>
          <p:cNvPr id="612" name="Group"/>
          <p:cNvGrpSpPr/>
          <p:nvPr/>
        </p:nvGrpSpPr>
        <p:grpSpPr>
          <a:xfrm>
            <a:off x="5924499" y="1514681"/>
            <a:ext cx="3748799" cy="1829746"/>
            <a:chOff x="0" y="0"/>
            <a:chExt cx="3748797" cy="1829744"/>
          </a:xfrm>
        </p:grpSpPr>
        <p:sp>
          <p:nvSpPr>
            <p:cNvPr id="608" name="Group"/>
            <p:cNvSpPr txBox="1"/>
            <p:nvPr/>
          </p:nvSpPr>
          <p:spPr>
            <a:xfrm>
              <a:off x="0" y="0"/>
              <a:ext cx="3656273" cy="777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mappings</a:t>
              </a:r>
            </a:p>
          </p:txBody>
        </p:sp>
        <p:grpSp>
          <p:nvGrpSpPr>
            <p:cNvPr id="611" name="Group"/>
            <p:cNvGrpSpPr/>
            <p:nvPr/>
          </p:nvGrpSpPr>
          <p:grpSpPr>
            <a:xfrm>
              <a:off x="2721126" y="771942"/>
              <a:ext cx="1027672" cy="1057803"/>
              <a:chOff x="0" y="-11323"/>
              <a:chExt cx="1027670" cy="1057802"/>
            </a:xfrm>
          </p:grpSpPr>
          <p:sp>
            <p:nvSpPr>
              <p:cNvPr id="60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53585F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61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16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1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649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619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61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2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62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23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4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5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6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7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8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29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30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33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631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2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6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634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5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9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63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42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64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43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4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5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6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7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48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650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4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65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7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6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58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0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1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2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3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4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5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68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666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67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1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66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67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67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678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79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0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2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3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685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8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689" name="Group"/>
          <p:cNvGrpSpPr/>
          <p:nvPr/>
        </p:nvGrpSpPr>
        <p:grpSpPr>
          <a:xfrm>
            <a:off x="8651180" y="2288611"/>
            <a:ext cx="1027672" cy="1046480"/>
            <a:chOff x="0" y="0"/>
            <a:chExt cx="1027670" cy="1046478"/>
          </a:xfrm>
        </p:grpSpPr>
        <p:sp>
          <p:nvSpPr>
            <p:cNvPr id="687" name="fill"/>
            <p:cNvSpPr txBox="1"/>
            <p:nvPr/>
          </p:nvSpPr>
          <p:spPr>
            <a:xfrm>
              <a:off x="0" y="-1"/>
              <a:ext cx="1027671" cy="552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 b="1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r>
                <a:t>fill</a:t>
              </a:r>
            </a:p>
          </p:txBody>
        </p:sp>
        <p:sp>
          <p:nvSpPr>
            <p:cNvPr id="688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22" name="Group"/>
          <p:cNvGrpSpPr/>
          <p:nvPr/>
        </p:nvGrpSpPr>
        <p:grpSpPr>
          <a:xfrm>
            <a:off x="7446164" y="3869469"/>
            <a:ext cx="167551" cy="7366618"/>
            <a:chOff x="0" y="0"/>
            <a:chExt cx="167550" cy="7366617"/>
          </a:xfrm>
        </p:grpSpPr>
        <p:sp>
          <p:nvSpPr>
            <p:cNvPr id="690" name="Circle"/>
            <p:cNvSpPr/>
            <p:nvPr/>
          </p:nvSpPr>
          <p:spPr>
            <a:xfrm>
              <a:off x="24954" y="648356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1" name="Circle"/>
            <p:cNvSpPr/>
            <p:nvPr/>
          </p:nvSpPr>
          <p:spPr>
            <a:xfrm>
              <a:off x="24285" y="686159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2" name="Circle"/>
            <p:cNvSpPr/>
            <p:nvPr/>
          </p:nvSpPr>
          <p:spPr>
            <a:xfrm>
              <a:off x="23617" y="7239617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3" name="Circle"/>
            <p:cNvSpPr/>
            <p:nvPr/>
          </p:nvSpPr>
          <p:spPr>
            <a:xfrm>
              <a:off x="30970" y="3081346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4" name="Circle"/>
            <p:cNvSpPr/>
            <p:nvPr/>
          </p:nvSpPr>
          <p:spPr>
            <a:xfrm>
              <a:off x="31638" y="2703322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5" name="Circle"/>
            <p:cNvSpPr/>
            <p:nvPr/>
          </p:nvSpPr>
          <p:spPr>
            <a:xfrm>
              <a:off x="34980" y="813199"/>
              <a:ext cx="127001" cy="12700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6" name="Shape"/>
            <p:cNvSpPr/>
            <p:nvPr/>
          </p:nvSpPr>
          <p:spPr>
            <a:xfrm>
              <a:off x="37595" y="6082971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7" name="Shape"/>
            <p:cNvSpPr/>
            <p:nvPr/>
          </p:nvSpPr>
          <p:spPr>
            <a:xfrm>
              <a:off x="38263" y="5704947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8" name="Shape"/>
            <p:cNvSpPr/>
            <p:nvPr/>
          </p:nvSpPr>
          <p:spPr>
            <a:xfrm>
              <a:off x="38932" y="5326922"/>
              <a:ext cx="103056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99" name="Shape"/>
            <p:cNvSpPr/>
            <p:nvPr/>
          </p:nvSpPr>
          <p:spPr>
            <a:xfrm>
              <a:off x="39600" y="4948897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0" name="Shape"/>
            <p:cNvSpPr/>
            <p:nvPr/>
          </p:nvSpPr>
          <p:spPr>
            <a:xfrm>
              <a:off x="40268" y="4570873"/>
              <a:ext cx="103057" cy="172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1" name="Shape"/>
            <p:cNvSpPr/>
            <p:nvPr/>
          </p:nvSpPr>
          <p:spPr>
            <a:xfrm>
              <a:off x="40937" y="4192848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2" name="Shape"/>
            <p:cNvSpPr/>
            <p:nvPr/>
          </p:nvSpPr>
          <p:spPr>
            <a:xfrm>
              <a:off x="44279" y="2302725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03" name="Shape"/>
            <p:cNvSpPr/>
            <p:nvPr/>
          </p:nvSpPr>
          <p:spPr>
            <a:xfrm>
              <a:off x="45616" y="1546676"/>
              <a:ext cx="103056" cy="172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06" name="Group"/>
            <p:cNvGrpSpPr/>
            <p:nvPr/>
          </p:nvGrpSpPr>
          <p:grpSpPr>
            <a:xfrm>
              <a:off x="-1" y="3780245"/>
              <a:ext cx="160868" cy="160868"/>
              <a:chOff x="27516" y="0"/>
              <a:chExt cx="160866" cy="160866"/>
            </a:xfrm>
          </p:grpSpPr>
          <p:sp>
            <p:nvSpPr>
              <p:cNvPr id="704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05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09" name="Group"/>
            <p:cNvGrpSpPr/>
            <p:nvPr/>
          </p:nvGrpSpPr>
          <p:grpSpPr>
            <a:xfrm>
              <a:off x="668" y="3402221"/>
              <a:ext cx="160868" cy="160867"/>
              <a:chOff x="27516" y="0"/>
              <a:chExt cx="160866" cy="160866"/>
            </a:xfrm>
          </p:grpSpPr>
          <p:sp>
            <p:nvSpPr>
              <p:cNvPr id="707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08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12" name="Group"/>
            <p:cNvGrpSpPr/>
            <p:nvPr/>
          </p:nvGrpSpPr>
          <p:grpSpPr>
            <a:xfrm>
              <a:off x="3342" y="1890122"/>
              <a:ext cx="160867" cy="160868"/>
              <a:chOff x="27516" y="0"/>
              <a:chExt cx="160866" cy="160866"/>
            </a:xfrm>
          </p:grpSpPr>
          <p:sp>
            <p:nvSpPr>
              <p:cNvPr id="710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1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15" name="Group"/>
            <p:cNvGrpSpPr/>
            <p:nvPr/>
          </p:nvGrpSpPr>
          <p:grpSpPr>
            <a:xfrm>
              <a:off x="4678" y="1134073"/>
              <a:ext cx="160868" cy="160868"/>
              <a:chOff x="27516" y="0"/>
              <a:chExt cx="160866" cy="160866"/>
            </a:xfrm>
          </p:grpSpPr>
          <p:sp>
            <p:nvSpPr>
              <p:cNvPr id="713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4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18" name="Group"/>
            <p:cNvGrpSpPr/>
            <p:nvPr/>
          </p:nvGrpSpPr>
          <p:grpSpPr>
            <a:xfrm>
              <a:off x="6015" y="378024"/>
              <a:ext cx="160868" cy="160868"/>
              <a:chOff x="27516" y="0"/>
              <a:chExt cx="160866" cy="160866"/>
            </a:xfrm>
          </p:grpSpPr>
          <p:sp>
            <p:nvSpPr>
              <p:cNvPr id="716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17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721" name="Group"/>
            <p:cNvGrpSpPr/>
            <p:nvPr/>
          </p:nvGrpSpPr>
          <p:grpSpPr>
            <a:xfrm>
              <a:off x="6684" y="0"/>
              <a:ext cx="160867" cy="160867"/>
              <a:chOff x="27516" y="0"/>
              <a:chExt cx="160866" cy="160866"/>
            </a:xfrm>
          </p:grpSpPr>
          <p:sp>
            <p:nvSpPr>
              <p:cNvPr id="719" name="Rectangle"/>
              <p:cNvSpPr/>
              <p:nvPr/>
            </p:nvSpPr>
            <p:spPr>
              <a:xfrm>
                <a:off x="82550" y="0"/>
                <a:ext cx="50800" cy="160867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20" name="Rectangle"/>
              <p:cNvSpPr/>
              <p:nvPr/>
            </p:nvSpPr>
            <p:spPr>
              <a:xfrm rot="16200000">
                <a:off x="82550" y="-1"/>
                <a:ext cx="50800" cy="160868"/>
              </a:xfrm>
              <a:prstGeom prst="rect">
                <a:avLst/>
              </a:prstGeom>
              <a:solidFill>
                <a:srgbClr val="000000"/>
              </a:solidFill>
              <a:ln w="6350" cap="flat">
                <a:solidFill>
                  <a:srgbClr val="53585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725" name="Group"/>
          <p:cNvGrpSpPr/>
          <p:nvPr/>
        </p:nvGrpSpPr>
        <p:grpSpPr>
          <a:xfrm>
            <a:off x="6712299" y="2270894"/>
            <a:ext cx="1185926" cy="1057803"/>
            <a:chOff x="0" y="-11323"/>
            <a:chExt cx="1185924" cy="1057802"/>
          </a:xfrm>
        </p:grpSpPr>
        <p:sp>
          <p:nvSpPr>
            <p:cNvPr id="723" name="shape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shape</a:t>
              </a:r>
            </a:p>
          </p:txBody>
        </p:sp>
        <p:sp>
          <p:nvSpPr>
            <p:cNvPr id="72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6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727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728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2" animBg="1" advAuto="0"/>
      <p:bldP spid="725" grpId="1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7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732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76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73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7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3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7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3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4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4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74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4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75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75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5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75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5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6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6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70" name="Group"/>
          <p:cNvGrpSpPr/>
          <p:nvPr/>
        </p:nvGrpSpPr>
        <p:grpSpPr>
          <a:xfrm>
            <a:off x="9911619" y="3822163"/>
            <a:ext cx="241301" cy="241301"/>
            <a:chOff x="0" y="0"/>
            <a:chExt cx="241300" cy="241300"/>
          </a:xfrm>
        </p:grpSpPr>
        <p:sp>
          <p:nvSpPr>
            <p:cNvPr id="76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73" name="Group"/>
          <p:cNvGrpSpPr/>
          <p:nvPr/>
        </p:nvGrpSpPr>
        <p:grpSpPr>
          <a:xfrm>
            <a:off x="9911619" y="4198021"/>
            <a:ext cx="241301" cy="241301"/>
            <a:chOff x="0" y="0"/>
            <a:chExt cx="241300" cy="241300"/>
          </a:xfrm>
        </p:grpSpPr>
        <p:sp>
          <p:nvSpPr>
            <p:cNvPr id="771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74" name="Shape"/>
          <p:cNvSpPr/>
          <p:nvPr/>
        </p:nvSpPr>
        <p:spPr>
          <a:xfrm>
            <a:off x="9936291" y="5285924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5" name="Shape"/>
          <p:cNvSpPr/>
          <p:nvPr/>
        </p:nvSpPr>
        <p:spPr>
          <a:xfrm>
            <a:off x="9936291" y="7916929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6" name="Shape"/>
          <p:cNvSpPr/>
          <p:nvPr/>
        </p:nvSpPr>
        <p:spPr>
          <a:xfrm>
            <a:off x="9936291" y="829278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7" name="Shape"/>
          <p:cNvSpPr/>
          <p:nvPr/>
        </p:nvSpPr>
        <p:spPr>
          <a:xfrm>
            <a:off x="9936291" y="8670397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8" name="Shape"/>
          <p:cNvSpPr/>
          <p:nvPr/>
        </p:nvSpPr>
        <p:spPr>
          <a:xfrm>
            <a:off x="9936291" y="603939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79" name="Shape"/>
          <p:cNvSpPr/>
          <p:nvPr/>
        </p:nvSpPr>
        <p:spPr>
          <a:xfrm>
            <a:off x="9936291" y="9044502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0" name="Shape"/>
          <p:cNvSpPr/>
          <p:nvPr/>
        </p:nvSpPr>
        <p:spPr>
          <a:xfrm>
            <a:off x="9936291" y="942036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1" name="Shape"/>
          <p:cNvSpPr/>
          <p:nvPr/>
        </p:nvSpPr>
        <p:spPr>
          <a:xfrm>
            <a:off x="9936291" y="9797970"/>
            <a:ext cx="191956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784" name="Group"/>
          <p:cNvGrpSpPr/>
          <p:nvPr/>
        </p:nvGrpSpPr>
        <p:grpSpPr>
          <a:xfrm>
            <a:off x="9911619" y="4949737"/>
            <a:ext cx="241301" cy="241301"/>
            <a:chOff x="0" y="0"/>
            <a:chExt cx="241300" cy="241300"/>
          </a:xfrm>
        </p:grpSpPr>
        <p:sp>
          <p:nvSpPr>
            <p:cNvPr id="78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87" name="Group"/>
          <p:cNvGrpSpPr/>
          <p:nvPr/>
        </p:nvGrpSpPr>
        <p:grpSpPr>
          <a:xfrm>
            <a:off x="9911619" y="5701453"/>
            <a:ext cx="241301" cy="241301"/>
            <a:chOff x="0" y="0"/>
            <a:chExt cx="241300" cy="241300"/>
          </a:xfrm>
        </p:grpSpPr>
        <p:sp>
          <p:nvSpPr>
            <p:cNvPr id="78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9911619" y="7204884"/>
            <a:ext cx="241301" cy="241301"/>
            <a:chOff x="0" y="0"/>
            <a:chExt cx="241300" cy="241300"/>
          </a:xfrm>
        </p:grpSpPr>
        <p:sp>
          <p:nvSpPr>
            <p:cNvPr id="78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793" name="Group"/>
          <p:cNvGrpSpPr/>
          <p:nvPr/>
        </p:nvGrpSpPr>
        <p:grpSpPr>
          <a:xfrm>
            <a:off x="9911619" y="7580741"/>
            <a:ext cx="241301" cy="241301"/>
            <a:chOff x="0" y="0"/>
            <a:chExt cx="241300" cy="241300"/>
          </a:xfrm>
        </p:grpSpPr>
        <p:sp>
          <p:nvSpPr>
            <p:cNvPr id="791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2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94" name="Circle"/>
          <p:cNvSpPr/>
          <p:nvPr/>
        </p:nvSpPr>
        <p:spPr>
          <a:xfrm>
            <a:off x="9930669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5" name="Circle"/>
          <p:cNvSpPr/>
          <p:nvPr/>
        </p:nvSpPr>
        <p:spPr>
          <a:xfrm>
            <a:off x="9930669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6" name="Circle"/>
          <p:cNvSpPr/>
          <p:nvPr/>
        </p:nvSpPr>
        <p:spPr>
          <a:xfrm>
            <a:off x="9930669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7" name="Circle"/>
          <p:cNvSpPr/>
          <p:nvPr/>
        </p:nvSpPr>
        <p:spPr>
          <a:xfrm>
            <a:off x="9930669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8" name="Circle"/>
          <p:cNvSpPr/>
          <p:nvPr/>
        </p:nvSpPr>
        <p:spPr>
          <a:xfrm>
            <a:off x="9930669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9" name="Circle"/>
          <p:cNvSpPr/>
          <p:nvPr/>
        </p:nvSpPr>
        <p:spPr>
          <a:xfrm>
            <a:off x="9930669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0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01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80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0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0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0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80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0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80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812" name="Group"/>
          <p:cNvGrpSpPr/>
          <p:nvPr/>
        </p:nvGrpSpPr>
        <p:grpSpPr>
          <a:xfrm>
            <a:off x="7647866" y="2270894"/>
            <a:ext cx="1185926" cy="1057803"/>
            <a:chOff x="0" y="-11323"/>
            <a:chExt cx="1185924" cy="1057802"/>
          </a:xfrm>
        </p:grpSpPr>
        <p:sp>
          <p:nvSpPr>
            <p:cNvPr id="81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81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81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81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68921 0.000000" pathEditMode="relative">
                                      <p:cBhvr>
                                        <p:cTn id="11" dur="7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68921 0.000000" pathEditMode="relative">
                                      <p:cBhvr>
                                        <p:cTn id="14" dur="7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34286 0.000000" pathEditMode="relative">
                                      <p:cBhvr>
                                        <p:cTn id="17" dur="6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33504 0.000000" pathEditMode="relative">
                                      <p:cBhvr>
                                        <p:cTn id="20" dur="8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1242 0.000000" pathEditMode="relative">
                                      <p:cBhvr>
                                        <p:cTn id="23" dur="9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12150 0.000000" pathEditMode="relative">
                                      <p:cBhvr>
                                        <p:cTn id="26" dur="700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01242 0.000000" pathEditMode="relative">
                                      <p:cBhvr>
                                        <p:cTn id="29" dur="9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59806 0.000000" pathEditMode="relative">
                                      <p:cBhvr>
                                        <p:cTn id="32" dur="7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56161 0.000000" pathEditMode="relative">
                                      <p:cBhvr>
                                        <p:cTn id="35" dur="7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4129 0.000000" pathEditMode="relative">
                                      <p:cBhvr>
                                        <p:cTn id="38" dur="7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4129 0.000000" pathEditMode="relative">
                                      <p:cBhvr>
                                        <p:cTn id="41" dur="7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5513 0.000000" pathEditMode="relative">
                                      <p:cBhvr>
                                        <p:cTn id="44" dur="8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5513 0.000000" pathEditMode="relative">
                                      <p:cBhvr>
                                        <p:cTn id="47" dur="8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45513 0.000000" pathEditMode="relative">
                                      <p:cBhvr>
                                        <p:cTn id="50" dur="8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75722 0.000000" pathEditMode="relative">
                                      <p:cBhvr>
                                        <p:cTn id="53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67388 0.000000" pathEditMode="relative">
                                      <p:cBhvr>
                                        <p:cTn id="56" dur="10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54367 0.000000" pathEditMode="relative">
                                      <p:cBhvr>
                                        <p:cTn id="59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5015 0.000000" pathEditMode="relative">
                                      <p:cBhvr>
                                        <p:cTn id="62" dur="6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2931 0.000000" pathEditMode="relative">
                                      <p:cBhvr>
                                        <p:cTn id="65" dur="6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0327 0.000000" pathEditMode="relative">
                                      <p:cBhvr>
                                        <p:cTn id="68" dur="6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2" grpId="1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851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821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81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24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82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825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6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7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8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29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0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1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32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35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83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83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41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0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44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842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3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845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6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7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8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49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50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52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8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57" name="Group"/>
          <p:cNvGrpSpPr/>
          <p:nvPr/>
        </p:nvGrpSpPr>
        <p:grpSpPr>
          <a:xfrm>
            <a:off x="14030586" y="3822163"/>
            <a:ext cx="241301" cy="241301"/>
            <a:chOff x="0" y="0"/>
            <a:chExt cx="241300" cy="241300"/>
          </a:xfrm>
        </p:grpSpPr>
        <p:sp>
          <p:nvSpPr>
            <p:cNvPr id="85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60" name="Group"/>
          <p:cNvGrpSpPr/>
          <p:nvPr/>
        </p:nvGrpSpPr>
        <p:grpSpPr>
          <a:xfrm>
            <a:off x="14030586" y="4198021"/>
            <a:ext cx="241301" cy="241301"/>
            <a:chOff x="0" y="0"/>
            <a:chExt cx="241300" cy="241300"/>
          </a:xfrm>
        </p:grpSpPr>
        <p:sp>
          <p:nvSpPr>
            <p:cNvPr id="85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61" name="Shape"/>
          <p:cNvSpPr/>
          <p:nvPr/>
        </p:nvSpPr>
        <p:spPr>
          <a:xfrm>
            <a:off x="17281786" y="5285924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2" name="Shape"/>
          <p:cNvSpPr/>
          <p:nvPr/>
        </p:nvSpPr>
        <p:spPr>
          <a:xfrm>
            <a:off x="15922886" y="7916929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3" name="Shape"/>
          <p:cNvSpPr/>
          <p:nvPr/>
        </p:nvSpPr>
        <p:spPr>
          <a:xfrm>
            <a:off x="15922886" y="829278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4" name="Shape"/>
          <p:cNvSpPr/>
          <p:nvPr/>
        </p:nvSpPr>
        <p:spPr>
          <a:xfrm>
            <a:off x="15922886" y="8670397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77C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5" name="Shape"/>
          <p:cNvSpPr/>
          <p:nvPr/>
        </p:nvSpPr>
        <p:spPr>
          <a:xfrm>
            <a:off x="17281786" y="603939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A9ABD6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6" name="Shape"/>
          <p:cNvSpPr/>
          <p:nvPr/>
        </p:nvSpPr>
        <p:spPr>
          <a:xfrm>
            <a:off x="19097886" y="9044502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Shape"/>
          <p:cNvSpPr/>
          <p:nvPr/>
        </p:nvSpPr>
        <p:spPr>
          <a:xfrm>
            <a:off x="18894686" y="942036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8" name="Shape"/>
          <p:cNvSpPr/>
          <p:nvPr/>
        </p:nvSpPr>
        <p:spPr>
          <a:xfrm>
            <a:off x="18577186" y="9797970"/>
            <a:ext cx="191957" cy="3206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D5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71" name="Group"/>
          <p:cNvGrpSpPr/>
          <p:nvPr/>
        </p:nvGrpSpPr>
        <p:grpSpPr>
          <a:xfrm>
            <a:off x="15605386" y="4949737"/>
            <a:ext cx="241301" cy="241301"/>
            <a:chOff x="0" y="0"/>
            <a:chExt cx="241300" cy="241300"/>
          </a:xfrm>
        </p:grpSpPr>
        <p:sp>
          <p:nvSpPr>
            <p:cNvPr id="869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0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74" name="Group"/>
          <p:cNvGrpSpPr/>
          <p:nvPr/>
        </p:nvGrpSpPr>
        <p:grpSpPr>
          <a:xfrm>
            <a:off x="15084686" y="5701452"/>
            <a:ext cx="241301" cy="241301"/>
            <a:chOff x="0" y="0"/>
            <a:chExt cx="241300" cy="241300"/>
          </a:xfrm>
        </p:grpSpPr>
        <p:sp>
          <p:nvSpPr>
            <p:cNvPr id="872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3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77" name="Group"/>
          <p:cNvGrpSpPr/>
          <p:nvPr/>
        </p:nvGrpSpPr>
        <p:grpSpPr>
          <a:xfrm>
            <a:off x="14157586" y="7204884"/>
            <a:ext cx="241301" cy="241301"/>
            <a:chOff x="0" y="0"/>
            <a:chExt cx="241300" cy="241300"/>
          </a:xfrm>
        </p:grpSpPr>
        <p:sp>
          <p:nvSpPr>
            <p:cNvPr id="875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6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80" name="Group"/>
          <p:cNvGrpSpPr/>
          <p:nvPr/>
        </p:nvGrpSpPr>
        <p:grpSpPr>
          <a:xfrm>
            <a:off x="14157586" y="7580741"/>
            <a:ext cx="241301" cy="241301"/>
            <a:chOff x="0" y="0"/>
            <a:chExt cx="241300" cy="241300"/>
          </a:xfrm>
        </p:grpSpPr>
        <p:sp>
          <p:nvSpPr>
            <p:cNvPr id="878" name="Rectangle"/>
            <p:cNvSpPr/>
            <p:nvPr/>
          </p:nvSpPr>
          <p:spPr>
            <a:xfrm>
              <a:off x="82550" y="0"/>
              <a:ext cx="76200" cy="241300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9" name="Rectangle"/>
            <p:cNvSpPr/>
            <p:nvPr/>
          </p:nvSpPr>
          <p:spPr>
            <a:xfrm rot="16200000">
              <a:off x="82550" y="-1"/>
              <a:ext cx="76200" cy="241301"/>
            </a:xfrm>
            <a:prstGeom prst="rect">
              <a:avLst/>
            </a:prstGeom>
            <a:solidFill>
              <a:srgbClr val="78AAD6"/>
            </a:solidFill>
            <a:ln w="635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81" name="Circle"/>
          <p:cNvSpPr/>
          <p:nvPr/>
        </p:nvSpPr>
        <p:spPr>
          <a:xfrm>
            <a:off x="13205086" y="4592929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2" name="Circle"/>
          <p:cNvSpPr/>
          <p:nvPr/>
        </p:nvSpPr>
        <p:spPr>
          <a:xfrm>
            <a:off x="13827386" y="6472218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3" name="Circle"/>
          <p:cNvSpPr/>
          <p:nvPr/>
        </p:nvSpPr>
        <p:spPr>
          <a:xfrm>
            <a:off x="13738486" y="6848076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4" name="Circle"/>
          <p:cNvSpPr/>
          <p:nvPr/>
        </p:nvSpPr>
        <p:spPr>
          <a:xfrm>
            <a:off x="12735186" y="10230797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5" name="Circle"/>
          <p:cNvSpPr/>
          <p:nvPr/>
        </p:nvSpPr>
        <p:spPr>
          <a:xfrm>
            <a:off x="12684386" y="10606655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6" name="Circle"/>
          <p:cNvSpPr/>
          <p:nvPr/>
        </p:nvSpPr>
        <p:spPr>
          <a:xfrm>
            <a:off x="12620886" y="10982513"/>
            <a:ext cx="203201" cy="203201"/>
          </a:xfrm>
          <a:prstGeom prst="ellipse">
            <a:avLst/>
          </a:prstGeom>
          <a:solidFill>
            <a:srgbClr val="A8D37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888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pSp>
        <p:nvGrpSpPr>
          <p:cNvPr id="891" name="Group"/>
          <p:cNvGrpSpPr/>
          <p:nvPr/>
        </p:nvGrpSpPr>
        <p:grpSpPr>
          <a:xfrm>
            <a:off x="5755566" y="2277288"/>
            <a:ext cx="1185926" cy="1057803"/>
            <a:chOff x="0" y="-11323"/>
            <a:chExt cx="1185924" cy="1057802"/>
          </a:xfrm>
        </p:grpSpPr>
        <p:sp>
          <p:nvSpPr>
            <p:cNvPr id="8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8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95" name="Group"/>
          <p:cNvGrpSpPr/>
          <p:nvPr/>
        </p:nvGrpSpPr>
        <p:grpSpPr>
          <a:xfrm>
            <a:off x="7647866" y="2277288"/>
            <a:ext cx="1185926" cy="1057803"/>
            <a:chOff x="0" y="-11323"/>
            <a:chExt cx="1185924" cy="1057802"/>
          </a:xfrm>
        </p:grpSpPr>
        <p:sp>
          <p:nvSpPr>
            <p:cNvPr id="893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894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02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898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896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897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01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899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900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90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90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90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84995" pathEditMode="relative">
                                      <p:cBhvr>
                                        <p:cTn id="11" dur="6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57592" pathEditMode="relative">
                                      <p:cBhvr>
                                        <p:cTn id="14" dur="500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91763" pathEditMode="relative">
                                      <p:cBhvr>
                                        <p:cTn id="17" dur="400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94453" pathEditMode="relative">
                                      <p:cBhvr>
                                        <p:cTn id="20" dur="4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25498" pathEditMode="relative">
                                      <p:cBhvr>
                                        <p:cTn id="23" dur="400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10944" pathEditMode="relative">
                                      <p:cBhvr>
                                        <p:cTn id="26" dur="400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264083" pathEditMode="relative">
                                      <p:cBhvr>
                                        <p:cTn id="29" dur="5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19564" pathEditMode="relative">
                                      <p:cBhvr>
                                        <p:cTn id="32" dur="1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27346" pathEditMode="relative">
                                      <p:cBhvr>
                                        <p:cTn id="35" dur="100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7258" pathEditMode="relative">
                                      <p:cBhvr>
                                        <p:cTn id="38" dur="100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80411" pathEditMode="relative">
                                      <p:cBhvr>
                                        <p:cTn id="41" dur="2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81826" pathEditMode="relative">
                                      <p:cBhvr>
                                        <p:cTn id="44" dur="2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35905" pathEditMode="relative">
                                      <p:cBhvr>
                                        <p:cTn id="47" dur="1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53744" pathEditMode="relative">
                                      <p:cBhvr>
                                        <p:cTn id="50" dur="10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30173" pathEditMode="relative">
                                      <p:cBhvr>
                                        <p:cTn id="53" dur="3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101844" pathEditMode="relative">
                                      <p:cBhvr>
                                        <p:cTn id="56" dur="2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17353" pathEditMode="relative">
                                      <p:cBhvr>
                                        <p:cTn id="59" dur="1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425761" pathEditMode="relative">
                                      <p:cBhvr>
                                        <p:cTn id="62" dur="8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410572" pathEditMode="relative">
                                      <p:cBhvr>
                                        <p:cTn id="65" dur="8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512975" pathEditMode="relative">
                                      <p:cBhvr>
                                        <p:cTn id="68" dur="100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09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7843" y="3627639"/>
            <a:ext cx="8708225" cy="83147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2" name="Group"/>
          <p:cNvGrpSpPr/>
          <p:nvPr/>
        </p:nvGrpSpPr>
        <p:grpSpPr>
          <a:xfrm>
            <a:off x="12620886" y="3946554"/>
            <a:ext cx="6668957" cy="7204042"/>
            <a:chOff x="0" y="0"/>
            <a:chExt cx="6668955" cy="7204041"/>
          </a:xfrm>
        </p:grpSpPr>
        <p:grpSp>
          <p:nvGrpSpPr>
            <p:cNvPr id="912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FF7C00"/>
              </a:solidFill>
              <a:ln w="6350" cap="flat">
                <a:solidFill>
                  <a:srgbClr val="FF7C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15" name="Group"/>
            <p:cNvGrpSpPr/>
            <p:nvPr/>
          </p:nvGrpSpPr>
          <p:grpSpPr>
            <a:xfrm>
              <a:off x="1409700" y="3784600"/>
              <a:ext cx="241300" cy="241300"/>
              <a:chOff x="0" y="0"/>
              <a:chExt cx="241300" cy="241300"/>
            </a:xfrm>
          </p:grpSpPr>
          <p:sp>
            <p:nvSpPr>
              <p:cNvPr id="91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16" name="Shape"/>
            <p:cNvSpPr/>
            <p:nvPr/>
          </p:nvSpPr>
          <p:spPr>
            <a:xfrm>
              <a:off x="4660900" y="44323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7" name="Shape"/>
            <p:cNvSpPr/>
            <p:nvPr/>
          </p:nvSpPr>
          <p:spPr>
            <a:xfrm>
              <a:off x="3302000" y="5092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8" name="Shape"/>
            <p:cNvSpPr/>
            <p:nvPr/>
          </p:nvSpPr>
          <p:spPr>
            <a:xfrm>
              <a:off x="3302000" y="4838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19" name="Shape"/>
            <p:cNvSpPr/>
            <p:nvPr/>
          </p:nvSpPr>
          <p:spPr>
            <a:xfrm>
              <a:off x="3302000" y="5461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0" name="Shape"/>
            <p:cNvSpPr/>
            <p:nvPr/>
          </p:nvSpPr>
          <p:spPr>
            <a:xfrm>
              <a:off x="4660900" y="57150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1" name="Shape"/>
            <p:cNvSpPr/>
            <p:nvPr/>
          </p:nvSpPr>
          <p:spPr>
            <a:xfrm>
              <a:off x="6477000" y="688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2" name="Shape"/>
            <p:cNvSpPr/>
            <p:nvPr/>
          </p:nvSpPr>
          <p:spPr>
            <a:xfrm>
              <a:off x="6273800" y="68707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23" name="Shape"/>
            <p:cNvSpPr/>
            <p:nvPr/>
          </p:nvSpPr>
          <p:spPr>
            <a:xfrm>
              <a:off x="5956300" y="5613400"/>
              <a:ext cx="191956" cy="32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926" name="Group"/>
            <p:cNvGrpSpPr/>
            <p:nvPr/>
          </p:nvGrpSpPr>
          <p:grpSpPr>
            <a:xfrm>
              <a:off x="2984500" y="3670300"/>
              <a:ext cx="241300" cy="241300"/>
              <a:chOff x="0" y="0"/>
              <a:chExt cx="241300" cy="241300"/>
            </a:xfrm>
          </p:grpSpPr>
          <p:sp>
            <p:nvSpPr>
              <p:cNvPr id="924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29" name="Group"/>
            <p:cNvGrpSpPr/>
            <p:nvPr/>
          </p:nvGrpSpPr>
          <p:grpSpPr>
            <a:xfrm>
              <a:off x="2463800" y="4648200"/>
              <a:ext cx="241300" cy="241300"/>
              <a:chOff x="0" y="0"/>
              <a:chExt cx="241300" cy="241300"/>
            </a:xfrm>
          </p:grpSpPr>
          <p:sp>
            <p:nvSpPr>
              <p:cNvPr id="927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8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32" name="Group"/>
            <p:cNvGrpSpPr/>
            <p:nvPr/>
          </p:nvGrpSpPr>
          <p:grpSpPr>
            <a:xfrm>
              <a:off x="1536700" y="4318000"/>
              <a:ext cx="241300" cy="241300"/>
              <a:chOff x="0" y="0"/>
              <a:chExt cx="241300" cy="241300"/>
            </a:xfrm>
          </p:grpSpPr>
          <p:sp>
            <p:nvSpPr>
              <p:cNvPr id="930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1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35" name="Group"/>
            <p:cNvGrpSpPr/>
            <p:nvPr/>
          </p:nvGrpSpPr>
          <p:grpSpPr>
            <a:xfrm>
              <a:off x="1536700" y="4737100"/>
              <a:ext cx="241300" cy="241300"/>
              <a:chOff x="0" y="0"/>
              <a:chExt cx="241300" cy="241300"/>
            </a:xfrm>
          </p:grpSpPr>
          <p:sp>
            <p:nvSpPr>
              <p:cNvPr id="933" name="Rectangle"/>
              <p:cNvSpPr/>
              <p:nvPr/>
            </p:nvSpPr>
            <p:spPr>
              <a:xfrm>
                <a:off x="82550" y="0"/>
                <a:ext cx="76200" cy="241300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34" name="Rectangle"/>
              <p:cNvSpPr/>
              <p:nvPr/>
            </p:nvSpPr>
            <p:spPr>
              <a:xfrm rot="16200000">
                <a:off x="82550" y="-1"/>
                <a:ext cx="76200" cy="241301"/>
              </a:xfrm>
              <a:prstGeom prst="rect">
                <a:avLst/>
              </a:prstGeom>
              <a:solidFill>
                <a:srgbClr val="78AAD6"/>
              </a:solidFill>
              <a:ln w="6350" cap="flat">
                <a:solidFill>
                  <a:srgbClr val="78AAD6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36" name="Circle"/>
            <p:cNvSpPr/>
            <p:nvPr/>
          </p:nvSpPr>
          <p:spPr>
            <a:xfrm>
              <a:off x="5842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7" name="Circle"/>
            <p:cNvSpPr/>
            <p:nvPr/>
          </p:nvSpPr>
          <p:spPr>
            <a:xfrm>
              <a:off x="1206500" y="27940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8" name="Circle"/>
            <p:cNvSpPr/>
            <p:nvPr/>
          </p:nvSpPr>
          <p:spPr>
            <a:xfrm>
              <a:off x="1117600" y="32766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39" name="Circle"/>
            <p:cNvSpPr/>
            <p:nvPr/>
          </p:nvSpPr>
          <p:spPr>
            <a:xfrm>
              <a:off x="114300" y="4445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0" name="Circle"/>
            <p:cNvSpPr/>
            <p:nvPr/>
          </p:nvSpPr>
          <p:spPr>
            <a:xfrm>
              <a:off x="63500" y="102870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41" name="Circle"/>
            <p:cNvSpPr/>
            <p:nvPr/>
          </p:nvSpPr>
          <p:spPr>
            <a:xfrm>
              <a:off x="0" y="0"/>
              <a:ext cx="203200" cy="203200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77" name="Group"/>
          <p:cNvGrpSpPr/>
          <p:nvPr/>
        </p:nvGrpSpPr>
        <p:grpSpPr>
          <a:xfrm>
            <a:off x="9801486" y="3513429"/>
            <a:ext cx="461565" cy="7977951"/>
            <a:chOff x="0" y="0"/>
            <a:chExt cx="461563" cy="7977950"/>
          </a:xfrm>
        </p:grpSpPr>
        <p:grpSp>
          <p:nvGrpSpPr>
            <p:cNvPr id="975" name="Group"/>
            <p:cNvGrpSpPr/>
            <p:nvPr/>
          </p:nvGrpSpPr>
          <p:grpSpPr>
            <a:xfrm>
              <a:off x="110131" y="307200"/>
              <a:ext cx="241301" cy="7363550"/>
              <a:chOff x="0" y="0"/>
              <a:chExt cx="241300" cy="7363548"/>
            </a:xfrm>
          </p:grpSpPr>
          <p:grpSp>
            <p:nvGrpSpPr>
              <p:cNvPr id="945" name="Group"/>
              <p:cNvGrpSpPr/>
              <p:nvPr/>
            </p:nvGrpSpPr>
            <p:grpSpPr>
              <a:xfrm>
                <a:off x="0" y="0"/>
                <a:ext cx="241300" cy="241300"/>
                <a:chOff x="0" y="0"/>
                <a:chExt cx="241300" cy="241300"/>
              </a:xfrm>
            </p:grpSpPr>
            <p:sp>
              <p:nvSpPr>
                <p:cNvPr id="94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4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8" name="Group"/>
              <p:cNvGrpSpPr/>
              <p:nvPr/>
            </p:nvGrpSpPr>
            <p:grpSpPr>
              <a:xfrm>
                <a:off x="0" y="375857"/>
                <a:ext cx="241300" cy="241301"/>
                <a:chOff x="0" y="0"/>
                <a:chExt cx="241300" cy="241300"/>
              </a:xfrm>
            </p:grpSpPr>
            <p:sp>
              <p:nvSpPr>
                <p:cNvPr id="94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4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49" name="Shape"/>
              <p:cNvSpPr/>
              <p:nvPr/>
            </p:nvSpPr>
            <p:spPr>
              <a:xfrm>
                <a:off x="24672" y="1463760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24672" y="4094764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24672" y="447062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24672" y="4848233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77C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3" name="Shape"/>
              <p:cNvSpPr/>
              <p:nvPr/>
            </p:nvSpPr>
            <p:spPr>
              <a:xfrm>
                <a:off x="24672" y="221722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A9AB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4" name="Shape"/>
              <p:cNvSpPr/>
              <p:nvPr/>
            </p:nvSpPr>
            <p:spPr>
              <a:xfrm>
                <a:off x="24672" y="5222338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5" name="Shape"/>
              <p:cNvSpPr/>
              <p:nvPr/>
            </p:nvSpPr>
            <p:spPr>
              <a:xfrm>
                <a:off x="24672" y="559819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56" name="Shape"/>
              <p:cNvSpPr/>
              <p:nvPr/>
            </p:nvSpPr>
            <p:spPr>
              <a:xfrm>
                <a:off x="24672" y="5975806"/>
                <a:ext cx="191956" cy="320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5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59" name="Group"/>
              <p:cNvGrpSpPr/>
              <p:nvPr/>
            </p:nvGrpSpPr>
            <p:grpSpPr>
              <a:xfrm>
                <a:off x="0" y="1127573"/>
                <a:ext cx="241300" cy="241301"/>
                <a:chOff x="0" y="0"/>
                <a:chExt cx="241300" cy="241300"/>
              </a:xfrm>
            </p:grpSpPr>
            <p:sp>
              <p:nvSpPr>
                <p:cNvPr id="957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8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2" name="Group"/>
              <p:cNvGrpSpPr/>
              <p:nvPr/>
            </p:nvGrpSpPr>
            <p:grpSpPr>
              <a:xfrm>
                <a:off x="0" y="1879288"/>
                <a:ext cx="241300" cy="241301"/>
                <a:chOff x="0" y="0"/>
                <a:chExt cx="241300" cy="241300"/>
              </a:xfrm>
            </p:grpSpPr>
            <p:sp>
              <p:nvSpPr>
                <p:cNvPr id="960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1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5" name="Group"/>
              <p:cNvGrpSpPr/>
              <p:nvPr/>
            </p:nvGrpSpPr>
            <p:grpSpPr>
              <a:xfrm>
                <a:off x="0" y="3382720"/>
                <a:ext cx="241300" cy="241301"/>
                <a:chOff x="0" y="0"/>
                <a:chExt cx="241300" cy="241300"/>
              </a:xfrm>
            </p:grpSpPr>
            <p:sp>
              <p:nvSpPr>
                <p:cNvPr id="963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4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68" name="Group"/>
              <p:cNvGrpSpPr/>
              <p:nvPr/>
            </p:nvGrpSpPr>
            <p:grpSpPr>
              <a:xfrm>
                <a:off x="0" y="3758578"/>
                <a:ext cx="241300" cy="241301"/>
                <a:chOff x="0" y="0"/>
                <a:chExt cx="241300" cy="241300"/>
              </a:xfrm>
            </p:grpSpPr>
            <p:sp>
              <p:nvSpPr>
                <p:cNvPr id="966" name="Rectangle"/>
                <p:cNvSpPr/>
                <p:nvPr/>
              </p:nvSpPr>
              <p:spPr>
                <a:xfrm>
                  <a:off x="82550" y="0"/>
                  <a:ext cx="76200" cy="241300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67" name="Rectangle"/>
                <p:cNvSpPr/>
                <p:nvPr/>
              </p:nvSpPr>
              <p:spPr>
                <a:xfrm rot="16200000">
                  <a:off x="82550" y="-1"/>
                  <a:ext cx="76200" cy="241301"/>
                </a:xfrm>
                <a:prstGeom prst="rect">
                  <a:avLst/>
                </a:prstGeom>
                <a:solidFill>
                  <a:srgbClr val="78AAD6"/>
                </a:solidFill>
                <a:ln w="6350" cap="flat">
                  <a:solidFill>
                    <a:srgbClr val="78AAD6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69" name="Circle"/>
              <p:cNvSpPr/>
              <p:nvPr/>
            </p:nvSpPr>
            <p:spPr>
              <a:xfrm>
                <a:off x="19050" y="770765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0" name="Circle"/>
              <p:cNvSpPr/>
              <p:nvPr/>
            </p:nvSpPr>
            <p:spPr>
              <a:xfrm>
                <a:off x="19050" y="2650054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1" name="Circle"/>
              <p:cNvSpPr/>
              <p:nvPr/>
            </p:nvSpPr>
            <p:spPr>
              <a:xfrm>
                <a:off x="19050" y="302591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2" name="Circle"/>
              <p:cNvSpPr/>
              <p:nvPr/>
            </p:nvSpPr>
            <p:spPr>
              <a:xfrm>
                <a:off x="19050" y="6408632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3" name="Circle"/>
              <p:cNvSpPr/>
              <p:nvPr/>
            </p:nvSpPr>
            <p:spPr>
              <a:xfrm>
                <a:off x="19050" y="6784491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74" name="Circle"/>
              <p:cNvSpPr/>
              <p:nvPr/>
            </p:nvSpPr>
            <p:spPr>
              <a:xfrm>
                <a:off x="19050" y="7160348"/>
                <a:ext cx="203200" cy="203201"/>
              </a:xfrm>
              <a:prstGeom prst="ellipse">
                <a:avLst/>
              </a:prstGeom>
              <a:solidFill>
                <a:srgbClr val="A8D3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76" name="Rectangle"/>
            <p:cNvSpPr/>
            <p:nvPr/>
          </p:nvSpPr>
          <p:spPr>
            <a:xfrm>
              <a:off x="0" y="0"/>
              <a:ext cx="461564" cy="7977951"/>
            </a:xfrm>
            <a:prstGeom prst="rect">
              <a:avLst/>
            </a:prstGeom>
            <a:solidFill>
              <a:srgbClr val="FFFFFF">
                <a:alpha val="8451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978" name="Table"/>
          <p:cNvGraphicFramePr/>
          <p:nvPr/>
        </p:nvGraphicFramePr>
        <p:xfrm>
          <a:off x="5876118" y="3195774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7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982" name="Group"/>
          <p:cNvGrpSpPr/>
          <p:nvPr/>
        </p:nvGrpSpPr>
        <p:grpSpPr>
          <a:xfrm>
            <a:off x="7644953" y="2277288"/>
            <a:ext cx="1185926" cy="1057803"/>
            <a:chOff x="0" y="-11323"/>
            <a:chExt cx="1185924" cy="1057802"/>
          </a:xfrm>
        </p:grpSpPr>
        <p:sp>
          <p:nvSpPr>
            <p:cNvPr id="980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98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989" name="Group"/>
          <p:cNvGrpSpPr/>
          <p:nvPr/>
        </p:nvGrpSpPr>
        <p:grpSpPr>
          <a:xfrm>
            <a:off x="6705153" y="2277288"/>
            <a:ext cx="2973699" cy="1057803"/>
            <a:chOff x="0" y="-11323"/>
            <a:chExt cx="2973697" cy="1057802"/>
          </a:xfrm>
        </p:grpSpPr>
        <p:grpSp>
          <p:nvGrpSpPr>
            <p:cNvPr id="985" name="Group"/>
            <p:cNvGrpSpPr/>
            <p:nvPr/>
          </p:nvGrpSpPr>
          <p:grpSpPr>
            <a:xfrm>
              <a:off x="0" y="-11324"/>
              <a:ext cx="1185925" cy="1057803"/>
              <a:chOff x="0" y="-11323"/>
              <a:chExt cx="1185924" cy="1057802"/>
            </a:xfrm>
          </p:grpSpPr>
          <p:sp>
            <p:nvSpPr>
              <p:cNvPr id="983" name="shape"/>
              <p:cNvSpPr txBox="1"/>
              <p:nvPr/>
            </p:nvSpPr>
            <p:spPr>
              <a:xfrm>
                <a:off x="0" y="-11324"/>
                <a:ext cx="1185925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shape</a:t>
                </a:r>
              </a:p>
            </p:txBody>
          </p:sp>
          <p:sp>
            <p:nvSpPr>
              <p:cNvPr id="984" name="Double Arrow"/>
              <p:cNvSpPr/>
              <p:nvPr/>
            </p:nvSpPr>
            <p:spPr>
              <a:xfrm rot="16200000">
                <a:off x="334158" y="648452"/>
                <a:ext cx="517609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988" name="Group"/>
            <p:cNvGrpSpPr/>
            <p:nvPr/>
          </p:nvGrpSpPr>
          <p:grpSpPr>
            <a:xfrm>
              <a:off x="1946027" y="-11324"/>
              <a:ext cx="1027671" cy="1057803"/>
              <a:chOff x="0" y="-11323"/>
              <a:chExt cx="1027670" cy="1057802"/>
            </a:xfrm>
          </p:grpSpPr>
          <p:sp>
            <p:nvSpPr>
              <p:cNvPr id="986" name="fill"/>
              <p:cNvSpPr txBox="1"/>
              <p:nvPr/>
            </p:nvSpPr>
            <p:spPr>
              <a:xfrm>
                <a:off x="0" y="-11324"/>
                <a:ext cx="1027671" cy="5746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2700">
                    <a:solidFill>
                      <a:srgbClr val="DCDEE0"/>
                    </a:solidFill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fill</a:t>
                </a:r>
              </a:p>
            </p:txBody>
          </p:sp>
          <p:sp>
            <p:nvSpPr>
              <p:cNvPr id="987" name="Double Arrow"/>
              <p:cNvSpPr/>
              <p:nvPr/>
            </p:nvSpPr>
            <p:spPr>
              <a:xfrm rot="16200000">
                <a:off x="255030" y="648452"/>
                <a:ext cx="517610" cy="278445"/>
              </a:xfrm>
              <a:prstGeom prst="leftRightArrow">
                <a:avLst>
                  <a:gd name="adj1" fmla="val 38643"/>
                  <a:gd name="adj2" fmla="val 45726"/>
                </a:avLst>
              </a:prstGeom>
              <a:solidFill>
                <a:srgbClr val="FFFFFF"/>
              </a:solidFill>
              <a:ln w="25400" cap="flat">
                <a:solidFill>
                  <a:srgbClr val="000000">
                    <a:alpha val="30000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992" name="Group"/>
          <p:cNvGrpSpPr/>
          <p:nvPr/>
        </p:nvGrpSpPr>
        <p:grpSpPr>
          <a:xfrm>
            <a:off x="5752653" y="2277288"/>
            <a:ext cx="1185926" cy="1057803"/>
            <a:chOff x="0" y="-11323"/>
            <a:chExt cx="1185924" cy="1057802"/>
          </a:xfrm>
        </p:grpSpPr>
        <p:sp>
          <p:nvSpPr>
            <p:cNvPr id="990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991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13" name="Group"/>
          <p:cNvGrpSpPr/>
          <p:nvPr/>
        </p:nvGrpSpPr>
        <p:grpSpPr>
          <a:xfrm>
            <a:off x="9800952" y="3939285"/>
            <a:ext cx="462633" cy="7126239"/>
            <a:chOff x="0" y="0"/>
            <a:chExt cx="462631" cy="7126237"/>
          </a:xfrm>
        </p:grpSpPr>
        <p:sp>
          <p:nvSpPr>
            <p:cNvPr id="993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4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5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6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7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8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99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0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1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6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2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14" name="Line"/>
          <p:cNvSpPr/>
          <p:nvPr/>
        </p:nvSpPr>
        <p:spPr>
          <a:xfrm>
            <a:off x="12709253" y="4047650"/>
            <a:ext cx="64035" cy="102666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Line"/>
          <p:cNvSpPr/>
          <p:nvPr/>
        </p:nvSpPr>
        <p:spPr>
          <a:xfrm flipV="1">
            <a:off x="12772752" y="4493037"/>
            <a:ext cx="64035" cy="58381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6" name="Line"/>
          <p:cNvSpPr/>
          <p:nvPr/>
        </p:nvSpPr>
        <p:spPr>
          <a:xfrm flipH="1" flipV="1">
            <a:off x="12836786" y="4493037"/>
            <a:ext cx="477404" cy="286629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7" name="Line"/>
          <p:cNvSpPr/>
          <p:nvPr/>
        </p:nvSpPr>
        <p:spPr>
          <a:xfrm>
            <a:off x="13301490" y="7346632"/>
            <a:ext cx="54291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8" name="Line"/>
          <p:cNvSpPr/>
          <p:nvPr/>
        </p:nvSpPr>
        <p:spPr>
          <a:xfrm flipV="1">
            <a:off x="13822190" y="6865371"/>
            <a:ext cx="119498" cy="48126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9" name="Line"/>
          <p:cNvSpPr/>
          <p:nvPr/>
        </p:nvSpPr>
        <p:spPr>
          <a:xfrm flipH="1" flipV="1">
            <a:off x="13941687" y="6865371"/>
            <a:ext cx="208620" cy="96252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0" name="Line"/>
          <p:cNvSpPr/>
          <p:nvPr/>
        </p:nvSpPr>
        <p:spPr>
          <a:xfrm flipV="1">
            <a:off x="14284587" y="8393985"/>
            <a:ext cx="1" cy="40843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1" name="Line"/>
          <p:cNvSpPr/>
          <p:nvPr/>
        </p:nvSpPr>
        <p:spPr>
          <a:xfrm flipV="1">
            <a:off x="14259187" y="8721754"/>
            <a:ext cx="927285" cy="679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2" name="Line"/>
          <p:cNvSpPr/>
          <p:nvPr/>
        </p:nvSpPr>
        <p:spPr>
          <a:xfrm flipV="1">
            <a:off x="15173587" y="7756554"/>
            <a:ext cx="546101" cy="96966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3" name="Line"/>
          <p:cNvSpPr/>
          <p:nvPr/>
        </p:nvSpPr>
        <p:spPr>
          <a:xfrm flipH="1" flipV="1">
            <a:off x="15719687" y="7743854"/>
            <a:ext cx="317500" cy="119295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Line"/>
          <p:cNvSpPr/>
          <p:nvPr/>
        </p:nvSpPr>
        <p:spPr>
          <a:xfrm>
            <a:off x="16037187" y="8924109"/>
            <a:ext cx="1" cy="68518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5" name="Line"/>
          <p:cNvSpPr/>
          <p:nvPr/>
        </p:nvSpPr>
        <p:spPr>
          <a:xfrm flipV="1">
            <a:off x="16024487" y="8558962"/>
            <a:ext cx="1349079" cy="103824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6" name="Line"/>
          <p:cNvSpPr/>
          <p:nvPr/>
        </p:nvSpPr>
        <p:spPr>
          <a:xfrm>
            <a:off x="17370686" y="8539946"/>
            <a:ext cx="1" cy="13248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7" name="Line"/>
          <p:cNvSpPr/>
          <p:nvPr/>
        </p:nvSpPr>
        <p:spPr>
          <a:xfrm flipV="1">
            <a:off x="17357987" y="9725054"/>
            <a:ext cx="1325710" cy="12299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8" name="Line"/>
          <p:cNvSpPr/>
          <p:nvPr/>
        </p:nvSpPr>
        <p:spPr>
          <a:xfrm>
            <a:off x="18656587" y="9721046"/>
            <a:ext cx="324544" cy="1274009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9" name="Line"/>
          <p:cNvSpPr/>
          <p:nvPr/>
        </p:nvSpPr>
        <p:spPr>
          <a:xfrm>
            <a:off x="18978388" y="10978832"/>
            <a:ext cx="22098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0" name="Line"/>
          <p:cNvSpPr/>
          <p:nvPr/>
        </p:nvSpPr>
        <p:spPr>
          <a:xfrm>
            <a:off x="14150305" y="7827892"/>
            <a:ext cx="134282" cy="58906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31" name="points"/>
          <p:cNvSpPr txBox="1"/>
          <p:nvPr/>
        </p:nvSpPr>
        <p:spPr>
          <a:xfrm>
            <a:off x="9397269" y="12368114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points</a:t>
            </a:r>
          </a:p>
        </p:txBody>
      </p:sp>
      <p:sp>
        <p:nvSpPr>
          <p:cNvPr id="1032" name="lines"/>
          <p:cNvSpPr txBox="1"/>
          <p:nvPr/>
        </p:nvSpPr>
        <p:spPr>
          <a:xfrm>
            <a:off x="9397269" y="12799987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lines</a:t>
            </a:r>
          </a:p>
        </p:txBody>
      </p:sp>
      <p:sp>
        <p:nvSpPr>
          <p:cNvPr id="103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034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035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9" presetClass="exit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" dur="100" fill="hold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"/>
                            </p:stCondLst>
                            <p:childTnLst>
                              <p:par>
                                <p:cTn id="42" presetID="22" presetClass="entr" presetSubtype="1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"/>
                            </p:stCondLst>
                            <p:childTnLst>
                              <p:par>
                                <p:cTn id="46" presetID="22" presetClass="entr" presetSubtype="1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2" presetClass="entr" presetSubtype="1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"/>
                            </p:stCondLst>
                            <p:childTnLst>
                              <p:par>
                                <p:cTn id="58" presetID="18" presetClass="entr" presetSubtype="3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2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22" presetClass="entr" presetSubtype="1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1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"/>
                            </p:stCondLst>
                            <p:childTnLst>
                              <p:par>
                                <p:cTn id="70" presetID="18" presetClass="entr" presetSubtype="3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2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22" presetClass="entr" presetSubtype="1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2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22" presetClass="entr" presetSubtype="1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00"/>
                            </p:stCondLst>
                            <p:childTnLst>
                              <p:par>
                                <p:cTn id="86" presetID="22" presetClass="entr" presetSubtype="8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mph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92" dur="indefinite" fill="hold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" grpId="22" animBg="1" advAuto="0"/>
      <p:bldP spid="989" grpId="2" animBg="1" advAuto="0"/>
      <p:bldP spid="1013" grpId="3" animBg="1" advAuto="0"/>
      <p:bldP spid="1014" grpId="5" animBg="1" advAuto="0"/>
      <p:bldP spid="1015" grpId="6" animBg="1" advAuto="0"/>
      <p:bldP spid="1016" grpId="7" animBg="1" advAuto="0"/>
      <p:bldP spid="1017" grpId="8" animBg="1" advAuto="0"/>
      <p:bldP spid="1018" grpId="9" animBg="1" advAuto="0"/>
      <p:bldP spid="1019" grpId="10" animBg="1" advAuto="0"/>
      <p:bldP spid="1020" grpId="12" animBg="1" advAuto="0"/>
      <p:bldP spid="1021" grpId="13" animBg="1" advAuto="0"/>
      <p:bldP spid="1022" grpId="14" animBg="1" advAuto="0"/>
      <p:bldP spid="1023" grpId="15" animBg="1" advAuto="0"/>
      <p:bldP spid="1024" grpId="16" animBg="1" advAuto="0"/>
      <p:bldP spid="1025" grpId="17" animBg="1" advAuto="0"/>
      <p:bldP spid="1026" grpId="18" animBg="1" advAuto="0"/>
      <p:bldP spid="1027" grpId="19" animBg="1" advAuto="0"/>
      <p:bldP spid="1028" grpId="20" animBg="1" advAuto="0"/>
      <p:bldP spid="1029" grpId="21" animBg="1" advAuto="0"/>
      <p:bldP spid="1030" grpId="11" animBg="1" advAuto="0"/>
      <p:bldP spid="1031" grpId="1" animBg="1" advAuto="0"/>
      <p:bldP spid="1032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42" name="Run this code in your notebook to make a graph.…"/>
          <p:cNvSpPr txBox="1">
            <a:spLocks noGrp="1"/>
          </p:cNvSpPr>
          <p:nvPr>
            <p:ph type="body" idx="4294967295"/>
          </p:nvPr>
        </p:nvSpPr>
        <p:spPr>
          <a:xfrm>
            <a:off x="1445226" y="2605423"/>
            <a:ext cx="21493548" cy="819643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this code in your notebook to make a graph.</a:t>
            </a:r>
          </a:p>
          <a:p>
            <a:pPr marL="0" indent="0" defTabSz="584200">
              <a:spcBef>
                <a:spcPts val="67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Pay strict attention to spelling, capitalization, and parentheses!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5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14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aphicFrame>
        <p:nvGraphicFramePr>
          <p:cNvPr id="1039" name="Table"/>
          <p:cNvGraphicFramePr/>
          <p:nvPr/>
        </p:nvGraphicFramePr>
        <p:xfrm>
          <a:off x="5883264" y="320157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1040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14989" y="3633437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44" name="Group"/>
          <p:cNvGrpSpPr/>
          <p:nvPr/>
        </p:nvGrpSpPr>
        <p:grpSpPr>
          <a:xfrm>
            <a:off x="7652099" y="2283086"/>
            <a:ext cx="1185926" cy="1057803"/>
            <a:chOff x="0" y="-11323"/>
            <a:chExt cx="1185924" cy="1057802"/>
          </a:xfrm>
        </p:grpSpPr>
        <p:sp>
          <p:nvSpPr>
            <p:cNvPr id="1042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043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47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045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046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9808099" y="3945083"/>
            <a:ext cx="462632" cy="7126239"/>
            <a:chOff x="0" y="0"/>
            <a:chExt cx="462631" cy="7126237"/>
          </a:xfrm>
        </p:grpSpPr>
        <p:sp>
          <p:nvSpPr>
            <p:cNvPr id="1048" name="Line"/>
            <p:cNvSpPr/>
            <p:nvPr/>
          </p:nvSpPr>
          <p:spPr>
            <a:xfrm flipV="1">
              <a:off x="0" y="-1"/>
              <a:ext cx="462632" cy="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49" name="Line"/>
            <p:cNvSpPr/>
            <p:nvPr/>
          </p:nvSpPr>
          <p:spPr>
            <a:xfrm flipV="1">
              <a:off x="0" y="37506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0" name="Line"/>
            <p:cNvSpPr/>
            <p:nvPr/>
          </p:nvSpPr>
          <p:spPr>
            <a:xfrm flipV="1">
              <a:off x="0" y="75013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1" name="Line"/>
            <p:cNvSpPr/>
            <p:nvPr/>
          </p:nvSpPr>
          <p:spPr>
            <a:xfrm flipV="1">
              <a:off x="0" y="112519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2" name="Line"/>
            <p:cNvSpPr/>
            <p:nvPr/>
          </p:nvSpPr>
          <p:spPr>
            <a:xfrm flipV="1">
              <a:off x="0" y="150026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3" name="Line"/>
            <p:cNvSpPr/>
            <p:nvPr/>
          </p:nvSpPr>
          <p:spPr>
            <a:xfrm flipV="1">
              <a:off x="0" y="1875325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4" name="Line"/>
            <p:cNvSpPr/>
            <p:nvPr/>
          </p:nvSpPr>
          <p:spPr>
            <a:xfrm flipV="1">
              <a:off x="0" y="2250390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5" name="Line"/>
            <p:cNvSpPr/>
            <p:nvPr/>
          </p:nvSpPr>
          <p:spPr>
            <a:xfrm flipV="1">
              <a:off x="0" y="262545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6" name="Line"/>
            <p:cNvSpPr/>
            <p:nvPr/>
          </p:nvSpPr>
          <p:spPr>
            <a:xfrm flipV="1">
              <a:off x="0" y="300052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7" name="Line"/>
            <p:cNvSpPr/>
            <p:nvPr/>
          </p:nvSpPr>
          <p:spPr>
            <a:xfrm flipV="1">
              <a:off x="0" y="337558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8" name="Line"/>
            <p:cNvSpPr/>
            <p:nvPr/>
          </p:nvSpPr>
          <p:spPr>
            <a:xfrm flipV="1">
              <a:off x="0" y="375065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59" name="Line"/>
            <p:cNvSpPr/>
            <p:nvPr/>
          </p:nvSpPr>
          <p:spPr>
            <a:xfrm flipV="1">
              <a:off x="0" y="412571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0" name="Line"/>
            <p:cNvSpPr/>
            <p:nvPr/>
          </p:nvSpPr>
          <p:spPr>
            <a:xfrm flipV="1">
              <a:off x="0" y="4500781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1" name="Line"/>
            <p:cNvSpPr/>
            <p:nvPr/>
          </p:nvSpPr>
          <p:spPr>
            <a:xfrm flipV="1">
              <a:off x="0" y="4875846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2" name="Line"/>
            <p:cNvSpPr/>
            <p:nvPr/>
          </p:nvSpPr>
          <p:spPr>
            <a:xfrm flipV="1">
              <a:off x="0" y="525091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3" name="Line"/>
            <p:cNvSpPr/>
            <p:nvPr/>
          </p:nvSpPr>
          <p:spPr>
            <a:xfrm flipV="1">
              <a:off x="0" y="562597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4" name="Line"/>
            <p:cNvSpPr/>
            <p:nvPr/>
          </p:nvSpPr>
          <p:spPr>
            <a:xfrm flipV="1">
              <a:off x="0" y="600104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5" name="Line"/>
            <p:cNvSpPr/>
            <p:nvPr/>
          </p:nvSpPr>
          <p:spPr>
            <a:xfrm flipV="1">
              <a:off x="0" y="637610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6" name="Line"/>
            <p:cNvSpPr/>
            <p:nvPr/>
          </p:nvSpPr>
          <p:spPr>
            <a:xfrm>
              <a:off x="0" y="6751172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67" name="Line"/>
            <p:cNvSpPr/>
            <p:nvPr/>
          </p:nvSpPr>
          <p:spPr>
            <a:xfrm>
              <a:off x="0" y="7126237"/>
              <a:ext cx="462632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086" name="Group"/>
          <p:cNvGrpSpPr/>
          <p:nvPr/>
        </p:nvGrpSpPr>
        <p:grpSpPr>
          <a:xfrm>
            <a:off x="12716398" y="4053448"/>
            <a:ext cx="6490117" cy="6947404"/>
            <a:chOff x="0" y="0"/>
            <a:chExt cx="6490115" cy="6947403"/>
          </a:xfrm>
        </p:grpSpPr>
        <p:sp>
          <p:nvSpPr>
            <p:cNvPr id="1069" name="Line"/>
            <p:cNvSpPr/>
            <p:nvPr/>
          </p:nvSpPr>
          <p:spPr>
            <a:xfrm>
              <a:off x="-1" y="-1"/>
              <a:ext cx="64036" cy="102666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0" name="Line"/>
            <p:cNvSpPr/>
            <p:nvPr/>
          </p:nvSpPr>
          <p:spPr>
            <a:xfrm flipV="1">
              <a:off x="63499" y="445386"/>
              <a:ext cx="64035" cy="58381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1" name="Line"/>
            <p:cNvSpPr/>
            <p:nvPr/>
          </p:nvSpPr>
          <p:spPr>
            <a:xfrm flipH="1" flipV="1">
              <a:off x="127533" y="445387"/>
              <a:ext cx="477404" cy="28662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2" name="Line"/>
            <p:cNvSpPr/>
            <p:nvPr/>
          </p:nvSpPr>
          <p:spPr>
            <a:xfrm>
              <a:off x="592236" y="3298981"/>
              <a:ext cx="542918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3" name="Line"/>
            <p:cNvSpPr/>
            <p:nvPr/>
          </p:nvSpPr>
          <p:spPr>
            <a:xfrm flipV="1">
              <a:off x="1112936" y="2817720"/>
              <a:ext cx="119498" cy="48126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4" name="Line"/>
            <p:cNvSpPr/>
            <p:nvPr/>
          </p:nvSpPr>
          <p:spPr>
            <a:xfrm flipH="1" flipV="1">
              <a:off x="1232434" y="2817720"/>
              <a:ext cx="208620" cy="96252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5" name="Line"/>
            <p:cNvSpPr/>
            <p:nvPr/>
          </p:nvSpPr>
          <p:spPr>
            <a:xfrm flipV="1">
              <a:off x="1575333" y="4346334"/>
              <a:ext cx="1" cy="40843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6" name="Line"/>
            <p:cNvSpPr/>
            <p:nvPr/>
          </p:nvSpPr>
          <p:spPr>
            <a:xfrm flipV="1">
              <a:off x="1549934" y="4674103"/>
              <a:ext cx="927285" cy="679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7" name="Line"/>
            <p:cNvSpPr/>
            <p:nvPr/>
          </p:nvSpPr>
          <p:spPr>
            <a:xfrm flipV="1">
              <a:off x="2464334" y="3708903"/>
              <a:ext cx="546101" cy="9696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8" name="Line"/>
            <p:cNvSpPr/>
            <p:nvPr/>
          </p:nvSpPr>
          <p:spPr>
            <a:xfrm flipH="1" flipV="1">
              <a:off x="3010433" y="3696203"/>
              <a:ext cx="317501" cy="119295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79" name="Line"/>
            <p:cNvSpPr/>
            <p:nvPr/>
          </p:nvSpPr>
          <p:spPr>
            <a:xfrm>
              <a:off x="3327934" y="4876458"/>
              <a:ext cx="1" cy="6851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0" name="Line"/>
            <p:cNvSpPr/>
            <p:nvPr/>
          </p:nvSpPr>
          <p:spPr>
            <a:xfrm flipV="1">
              <a:off x="3315233" y="4511311"/>
              <a:ext cx="1349079" cy="1038248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1" name="Line"/>
            <p:cNvSpPr/>
            <p:nvPr/>
          </p:nvSpPr>
          <p:spPr>
            <a:xfrm>
              <a:off x="4661433" y="4492295"/>
              <a:ext cx="1" cy="13248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2" name="Line"/>
            <p:cNvSpPr/>
            <p:nvPr/>
          </p:nvSpPr>
          <p:spPr>
            <a:xfrm flipV="1">
              <a:off x="4648734" y="5677403"/>
              <a:ext cx="1325710" cy="12299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3" name="Line"/>
            <p:cNvSpPr/>
            <p:nvPr/>
          </p:nvSpPr>
          <p:spPr>
            <a:xfrm>
              <a:off x="5947335" y="5673395"/>
              <a:ext cx="324543" cy="1274009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4" name="Line"/>
            <p:cNvSpPr/>
            <p:nvPr/>
          </p:nvSpPr>
          <p:spPr>
            <a:xfrm>
              <a:off x="6269135" y="6931180"/>
              <a:ext cx="22098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5" name="Line"/>
            <p:cNvSpPr/>
            <p:nvPr/>
          </p:nvSpPr>
          <p:spPr>
            <a:xfrm>
              <a:off x="1441052" y="3780241"/>
              <a:ext cx="134282" cy="58906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087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8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89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0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1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2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3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4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5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6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7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8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99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0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1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2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3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4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5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06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08" name="Square"/>
          <p:cNvSpPr/>
          <p:nvPr/>
        </p:nvSpPr>
        <p:spPr>
          <a:xfrm>
            <a:off x="19121998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09" name="Square"/>
          <p:cNvSpPr/>
          <p:nvPr/>
        </p:nvSpPr>
        <p:spPr>
          <a:xfrm>
            <a:off x="18768181" y="10990599"/>
            <a:ext cx="355601" cy="35699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18414364" y="9720070"/>
            <a:ext cx="355601" cy="1627519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1" name="Rectangle"/>
          <p:cNvSpPr/>
          <p:nvPr/>
        </p:nvSpPr>
        <p:spPr>
          <a:xfrm>
            <a:off x="17403711" y="9835098"/>
            <a:ext cx="355601" cy="151249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2" name="Rectangle"/>
          <p:cNvSpPr/>
          <p:nvPr/>
        </p:nvSpPr>
        <p:spPr>
          <a:xfrm>
            <a:off x="17049894" y="8536523"/>
            <a:ext cx="355601" cy="2811066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3" name="Rectangle"/>
          <p:cNvSpPr/>
          <p:nvPr/>
        </p:nvSpPr>
        <p:spPr>
          <a:xfrm>
            <a:off x="15937641" y="8955954"/>
            <a:ext cx="355601" cy="239163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4" name="Rectangle"/>
          <p:cNvSpPr/>
          <p:nvPr/>
        </p:nvSpPr>
        <p:spPr>
          <a:xfrm>
            <a:off x="15583823" y="7738308"/>
            <a:ext cx="355601" cy="360928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5" name="Rectangle"/>
          <p:cNvSpPr/>
          <p:nvPr/>
        </p:nvSpPr>
        <p:spPr>
          <a:xfrm>
            <a:off x="15015888" y="8707907"/>
            <a:ext cx="355601" cy="26396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6" name="Rectangle"/>
          <p:cNvSpPr/>
          <p:nvPr/>
        </p:nvSpPr>
        <p:spPr>
          <a:xfrm>
            <a:off x="14257453" y="8393648"/>
            <a:ext cx="355601" cy="2953941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7" name="Rectangle"/>
          <p:cNvSpPr/>
          <p:nvPr/>
        </p:nvSpPr>
        <p:spPr>
          <a:xfrm>
            <a:off x="13902858" y="6845174"/>
            <a:ext cx="355601" cy="4502415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8" name="Rectangle"/>
          <p:cNvSpPr/>
          <p:nvPr/>
        </p:nvSpPr>
        <p:spPr>
          <a:xfrm>
            <a:off x="13549817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19" name="Rectangle"/>
          <p:cNvSpPr/>
          <p:nvPr/>
        </p:nvSpPr>
        <p:spPr>
          <a:xfrm>
            <a:off x="13107100" y="7335183"/>
            <a:ext cx="355601" cy="4012407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0" name="Rectangle"/>
          <p:cNvSpPr/>
          <p:nvPr/>
        </p:nvSpPr>
        <p:spPr>
          <a:xfrm>
            <a:off x="12753282" y="4495508"/>
            <a:ext cx="355601" cy="6852082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1" name="Rectangle"/>
          <p:cNvSpPr/>
          <p:nvPr/>
        </p:nvSpPr>
        <p:spPr>
          <a:xfrm>
            <a:off x="12399465" y="4031760"/>
            <a:ext cx="354047" cy="7315830"/>
          </a:xfrm>
          <a:prstGeom prst="rect">
            <a:avLst/>
          </a:prstGeom>
          <a:solidFill>
            <a:srgbClr val="424242"/>
          </a:solidFill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2" name="lines"/>
          <p:cNvSpPr txBox="1"/>
          <p:nvPr/>
        </p:nvSpPr>
        <p:spPr>
          <a:xfrm>
            <a:off x="9404415" y="12805785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lines</a:t>
            </a:r>
          </a:p>
        </p:txBody>
      </p:sp>
      <p:sp>
        <p:nvSpPr>
          <p:cNvPr id="1123" name="bars"/>
          <p:cNvSpPr txBox="1"/>
          <p:nvPr/>
        </p:nvSpPr>
        <p:spPr>
          <a:xfrm>
            <a:off x="9404415" y="13257041"/>
            <a:ext cx="1270001" cy="552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bars</a:t>
            </a:r>
          </a:p>
        </p:txBody>
      </p:sp>
      <p:sp>
        <p:nvSpPr>
          <p:cNvPr id="1124" name="points"/>
          <p:cNvSpPr txBox="1"/>
          <p:nvPr/>
        </p:nvSpPr>
        <p:spPr>
          <a:xfrm>
            <a:off x="9404415" y="12373912"/>
            <a:ext cx="1270001" cy="55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 b="1">
                <a:solidFill>
                  <a:srgbClr val="53585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points</a:t>
            </a:r>
          </a:p>
        </p:txBody>
      </p:sp>
      <p:sp>
        <p:nvSpPr>
          <p:cNvPr id="112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6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27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sp>
        <p:nvSpPr>
          <p:cNvPr id="1128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129" name="mappings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100" fill="hold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00"/>
                            </p:stCondLst>
                            <p:childTnLst>
                              <p:par>
                                <p:cTn id="34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50"/>
                            </p:stCondLst>
                            <p:childTnLst>
                              <p:par>
                                <p:cTn id="38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50"/>
                            </p:stCondLst>
                            <p:childTnLst>
                              <p:par>
                                <p:cTn id="42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50"/>
                            </p:stCondLst>
                            <p:childTnLst>
                              <p:par>
                                <p:cTn id="46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3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50"/>
                            </p:stCondLst>
                            <p:childTnLst>
                              <p:par>
                                <p:cTn id="50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50"/>
                            </p:stCondLst>
                            <p:childTnLst>
                              <p:par>
                                <p:cTn id="54" presetID="22" presetClass="entr" presetSubtype="4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50"/>
                            </p:stCondLst>
                            <p:childTnLst>
                              <p:par>
                                <p:cTn id="62" presetID="2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950"/>
                            </p:stCondLst>
                            <p:childTnLst>
                              <p:par>
                                <p:cTn id="66" presetID="2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50"/>
                            </p:stCondLst>
                            <p:childTnLst>
                              <p:par>
                                <p:cTn id="70" presetID="2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mph" fill="hold" grpId="18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indefinite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6" dur="indefinite" fill="hold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1" animBg="1" advAuto="0"/>
      <p:bldP spid="1086" grpId="18" animBg="1" advAuto="0"/>
      <p:bldP spid="1107" grpId="2" animBg="1" advAuto="0"/>
      <p:bldP spid="1108" grpId="17" animBg="1" advAuto="0"/>
      <p:bldP spid="1109" grpId="16" animBg="1" advAuto="0"/>
      <p:bldP spid="1110" grpId="15" animBg="1" advAuto="0"/>
      <p:bldP spid="1111" grpId="14" animBg="1" advAuto="0"/>
      <p:bldP spid="1112" grpId="13" animBg="1" advAuto="0"/>
      <p:bldP spid="1113" grpId="12" animBg="1" advAuto="0"/>
      <p:bldP spid="1114" grpId="11" animBg="1" advAuto="0"/>
      <p:bldP spid="1115" grpId="10" animBg="1" advAuto="0"/>
      <p:bldP spid="1116" grpId="9" animBg="1" advAuto="0"/>
      <p:bldP spid="1117" grpId="8" animBg="1" advAuto="0"/>
      <p:bldP spid="1118" grpId="7" animBg="1" advAuto="0"/>
      <p:bldP spid="1119" grpId="6" animBg="1" advAuto="0"/>
      <p:bldP spid="1120" grpId="5" animBg="1" advAuto="0"/>
      <p:bldP spid="1121" grpId="4" animBg="1" advAuto="0"/>
      <p:bldP spid="1123" grpId="3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grpSp>
        <p:nvGrpSpPr>
          <p:cNvPr id="1153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33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4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5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6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7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8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39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0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1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2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3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4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5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6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7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8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9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0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1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2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1154" name="plot1.png" descr="plot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06523" y="3636975"/>
            <a:ext cx="8708225" cy="83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Square"/>
          <p:cNvSpPr/>
          <p:nvPr/>
        </p:nvSpPr>
        <p:spPr>
          <a:xfrm>
            <a:off x="19646394" y="3684568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70" name="Group"/>
          <p:cNvGrpSpPr/>
          <p:nvPr/>
        </p:nvGrpSpPr>
        <p:grpSpPr>
          <a:xfrm>
            <a:off x="12390999" y="4035298"/>
            <a:ext cx="7078133" cy="7315830"/>
            <a:chOff x="0" y="0"/>
            <a:chExt cx="7078132" cy="7315828"/>
          </a:xfrm>
        </p:grpSpPr>
        <p:sp>
          <p:nvSpPr>
            <p:cNvPr id="1156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7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8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59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0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1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2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3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4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5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6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7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8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69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12390999" y="4029753"/>
            <a:ext cx="7078133" cy="7315830"/>
            <a:chOff x="0" y="0"/>
            <a:chExt cx="7078132" cy="7315828"/>
          </a:xfrm>
        </p:grpSpPr>
        <p:sp>
          <p:nvSpPr>
            <p:cNvPr id="1171" name="Square"/>
            <p:cNvSpPr/>
            <p:nvPr/>
          </p:nvSpPr>
          <p:spPr>
            <a:xfrm>
              <a:off x="6722532" y="6958839"/>
              <a:ext cx="355601" cy="356990"/>
            </a:xfrm>
            <a:prstGeom prst="rect">
              <a:avLst/>
            </a:prstGeom>
            <a:solidFill>
              <a:srgbClr val="80C0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2" name="Square"/>
            <p:cNvSpPr/>
            <p:nvPr/>
          </p:nvSpPr>
          <p:spPr>
            <a:xfrm>
              <a:off x="6368715" y="6958839"/>
              <a:ext cx="355601" cy="356990"/>
            </a:xfrm>
            <a:prstGeom prst="rect">
              <a:avLst/>
            </a:prstGeom>
            <a:solidFill>
              <a:srgbClr val="7FB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3" name="Rectangle"/>
            <p:cNvSpPr/>
            <p:nvPr/>
          </p:nvSpPr>
          <p:spPr>
            <a:xfrm>
              <a:off x="6014897" y="5688310"/>
              <a:ext cx="355601" cy="1627519"/>
            </a:xfrm>
            <a:prstGeom prst="rect">
              <a:avLst/>
            </a:prstGeom>
            <a:solidFill>
              <a:srgbClr val="2F88C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4" name="Rectangle"/>
            <p:cNvSpPr/>
            <p:nvPr/>
          </p:nvSpPr>
          <p:spPr>
            <a:xfrm>
              <a:off x="5004244" y="5803338"/>
              <a:ext cx="355601" cy="1512491"/>
            </a:xfrm>
            <a:prstGeom prst="rect">
              <a:avLst/>
            </a:prstGeom>
            <a:solidFill>
              <a:srgbClr val="3292DA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5" name="Rectangle"/>
            <p:cNvSpPr/>
            <p:nvPr/>
          </p:nvSpPr>
          <p:spPr>
            <a:xfrm>
              <a:off x="4650427" y="4504763"/>
              <a:ext cx="355601" cy="2811066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6" name="Rectangle"/>
            <p:cNvSpPr/>
            <p:nvPr/>
          </p:nvSpPr>
          <p:spPr>
            <a:xfrm>
              <a:off x="3538174" y="4924194"/>
              <a:ext cx="355601" cy="2391635"/>
            </a:xfrm>
            <a:prstGeom prst="rect">
              <a:avLst/>
            </a:prstGeom>
            <a:solidFill>
              <a:srgbClr val="2475B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7" name="Rectangle"/>
            <p:cNvSpPr/>
            <p:nvPr/>
          </p:nvSpPr>
          <p:spPr>
            <a:xfrm>
              <a:off x="3184357" y="3706548"/>
              <a:ext cx="355601" cy="3609281"/>
            </a:xfrm>
            <a:prstGeom prst="rect">
              <a:avLst/>
            </a:prstGeom>
            <a:solidFill>
              <a:srgbClr val="00488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8" name="Rectangle"/>
            <p:cNvSpPr/>
            <p:nvPr/>
          </p:nvSpPr>
          <p:spPr>
            <a:xfrm>
              <a:off x="2616422" y="4676147"/>
              <a:ext cx="355601" cy="2639682"/>
            </a:xfrm>
            <a:prstGeom prst="rect">
              <a:avLst/>
            </a:prstGeom>
            <a:solidFill>
              <a:srgbClr val="005EA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79" name="Rectangle"/>
            <p:cNvSpPr/>
            <p:nvPr/>
          </p:nvSpPr>
          <p:spPr>
            <a:xfrm>
              <a:off x="1857987" y="4361888"/>
              <a:ext cx="355601" cy="2953941"/>
            </a:xfrm>
            <a:prstGeom prst="rect">
              <a:avLst/>
            </a:prstGeom>
            <a:solidFill>
              <a:srgbClr val="00549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0" name="Rectangle"/>
            <p:cNvSpPr/>
            <p:nvPr/>
          </p:nvSpPr>
          <p:spPr>
            <a:xfrm>
              <a:off x="1503392" y="2813413"/>
              <a:ext cx="355601" cy="4502416"/>
            </a:xfrm>
            <a:prstGeom prst="rect">
              <a:avLst/>
            </a:prstGeom>
            <a:solidFill>
              <a:srgbClr val="003359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1" name="Rectangle"/>
            <p:cNvSpPr/>
            <p:nvPr/>
          </p:nvSpPr>
          <p:spPr>
            <a:xfrm>
              <a:off x="1150352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2" name="Rectangle"/>
            <p:cNvSpPr/>
            <p:nvPr/>
          </p:nvSpPr>
          <p:spPr>
            <a:xfrm>
              <a:off x="707634" y="3303422"/>
              <a:ext cx="355601" cy="4012407"/>
            </a:xfrm>
            <a:prstGeom prst="rect">
              <a:avLst/>
            </a:prstGeom>
            <a:solidFill>
              <a:srgbClr val="00417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3" name="Rectangle"/>
            <p:cNvSpPr/>
            <p:nvPr/>
          </p:nvSpPr>
          <p:spPr>
            <a:xfrm>
              <a:off x="353817" y="463748"/>
              <a:ext cx="355601" cy="6852081"/>
            </a:xfrm>
            <a:prstGeom prst="rect">
              <a:avLst/>
            </a:prstGeom>
            <a:solidFill>
              <a:srgbClr val="00244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84" name="Rectangle"/>
            <p:cNvSpPr/>
            <p:nvPr/>
          </p:nvSpPr>
          <p:spPr>
            <a:xfrm>
              <a:off x="0" y="0"/>
              <a:ext cx="354046" cy="7315829"/>
            </a:xfrm>
            <a:prstGeom prst="rect">
              <a:avLst/>
            </a:prstGeom>
            <a:solidFill>
              <a:srgbClr val="001D33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aphicFrame>
        <p:nvGraphicFramePr>
          <p:cNvPr id="1186" name="Table"/>
          <p:cNvGraphicFramePr/>
          <p:nvPr/>
        </p:nvGraphicFramePr>
        <p:xfrm>
          <a:off x="5883264" y="320157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187" name="Group"/>
          <p:cNvSpPr txBox="1"/>
          <p:nvPr/>
        </p:nvSpPr>
        <p:spPr>
          <a:xfrm>
            <a:off x="5924499" y="1514681"/>
            <a:ext cx="3656274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mappings</a:t>
            </a:r>
          </a:p>
        </p:txBody>
      </p:sp>
      <p:sp>
        <p:nvSpPr>
          <p:cNvPr id="1188" name="Square"/>
          <p:cNvSpPr/>
          <p:nvPr/>
        </p:nvSpPr>
        <p:spPr>
          <a:xfrm>
            <a:off x="19654862" y="3681030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191" name="Group"/>
          <p:cNvGrpSpPr/>
          <p:nvPr/>
        </p:nvGrpSpPr>
        <p:grpSpPr>
          <a:xfrm>
            <a:off x="5759799" y="2283086"/>
            <a:ext cx="1185926" cy="1057803"/>
            <a:chOff x="0" y="-11323"/>
            <a:chExt cx="1185924" cy="1057802"/>
          </a:xfrm>
        </p:grpSpPr>
        <p:sp>
          <p:nvSpPr>
            <p:cNvPr id="1189" name="y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119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92" name="geom"/>
          <p:cNvSpPr txBox="1"/>
          <p:nvPr/>
        </p:nvSpPr>
        <p:spPr>
          <a:xfrm>
            <a:off x="9268689" y="11762544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geom</a:t>
            </a:r>
          </a:p>
        </p:txBody>
      </p:sp>
      <p:sp>
        <p:nvSpPr>
          <p:cNvPr id="1193" name="data"/>
          <p:cNvSpPr txBox="1"/>
          <p:nvPr/>
        </p:nvSpPr>
        <p:spPr>
          <a:xfrm>
            <a:off x="6981910" y="11759115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grpSp>
        <p:nvGrpSpPr>
          <p:cNvPr id="1214" name="Group"/>
          <p:cNvGrpSpPr/>
          <p:nvPr/>
        </p:nvGrpSpPr>
        <p:grpSpPr>
          <a:xfrm>
            <a:off x="9961065" y="3778785"/>
            <a:ext cx="156701" cy="7534938"/>
            <a:chOff x="0" y="0"/>
            <a:chExt cx="156699" cy="7534937"/>
          </a:xfrm>
        </p:grpSpPr>
        <p:sp>
          <p:nvSpPr>
            <p:cNvPr id="1194" name="Rectangle"/>
            <p:cNvSpPr/>
            <p:nvPr/>
          </p:nvSpPr>
          <p:spPr>
            <a:xfrm>
              <a:off x="0" y="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5" name="Rectangle"/>
            <p:cNvSpPr/>
            <p:nvPr/>
          </p:nvSpPr>
          <p:spPr>
            <a:xfrm>
              <a:off x="0" y="381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6" name="Rectangle"/>
            <p:cNvSpPr/>
            <p:nvPr/>
          </p:nvSpPr>
          <p:spPr>
            <a:xfrm>
              <a:off x="0" y="762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Rectangle"/>
            <p:cNvSpPr/>
            <p:nvPr/>
          </p:nvSpPr>
          <p:spPr>
            <a:xfrm>
              <a:off x="0" y="114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8" name="Rectangle"/>
            <p:cNvSpPr/>
            <p:nvPr/>
          </p:nvSpPr>
          <p:spPr>
            <a:xfrm>
              <a:off x="0" y="1524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9" name="Rectangle"/>
            <p:cNvSpPr/>
            <p:nvPr/>
          </p:nvSpPr>
          <p:spPr>
            <a:xfrm>
              <a:off x="0" y="1905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0" name="Rectangle"/>
            <p:cNvSpPr/>
            <p:nvPr/>
          </p:nvSpPr>
          <p:spPr>
            <a:xfrm>
              <a:off x="0" y="2286000"/>
              <a:ext cx="156700" cy="295937"/>
            </a:xfrm>
            <a:prstGeom prst="rect">
              <a:avLst/>
            </a:prstGeom>
            <a:solidFill>
              <a:schemeClr val="accent1">
                <a:hueOff val="273561"/>
                <a:satOff val="2937"/>
                <a:lumOff val="-22233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1" name="Rectangle"/>
            <p:cNvSpPr/>
            <p:nvPr/>
          </p:nvSpPr>
          <p:spPr>
            <a:xfrm>
              <a:off x="0" y="2667000"/>
              <a:ext cx="156700" cy="295937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2" name="Rectangle"/>
            <p:cNvSpPr/>
            <p:nvPr/>
          </p:nvSpPr>
          <p:spPr>
            <a:xfrm>
              <a:off x="0" y="3047999"/>
              <a:ext cx="156700" cy="295938"/>
            </a:xfrm>
            <a:prstGeom prst="rect">
              <a:avLst/>
            </a:prstGeom>
            <a:solidFill>
              <a:srgbClr val="417DD6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3" name="Rectangle"/>
            <p:cNvSpPr/>
            <p:nvPr/>
          </p:nvSpPr>
          <p:spPr>
            <a:xfrm>
              <a:off x="0" y="3429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4" name="Rectangle"/>
            <p:cNvSpPr/>
            <p:nvPr/>
          </p:nvSpPr>
          <p:spPr>
            <a:xfrm>
              <a:off x="0" y="3810000"/>
              <a:ext cx="156700" cy="295937"/>
            </a:xfrm>
            <a:prstGeom prst="rect">
              <a:avLst/>
            </a:prstGeom>
            <a:solidFill>
              <a:schemeClr val="accent1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5" name="Rectangle"/>
            <p:cNvSpPr/>
            <p:nvPr/>
          </p:nvSpPr>
          <p:spPr>
            <a:xfrm>
              <a:off x="0" y="4191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6" name="Rectangle"/>
            <p:cNvSpPr/>
            <p:nvPr/>
          </p:nvSpPr>
          <p:spPr>
            <a:xfrm>
              <a:off x="0" y="4572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7" name="Rectangle"/>
            <p:cNvSpPr/>
            <p:nvPr/>
          </p:nvSpPr>
          <p:spPr>
            <a:xfrm>
              <a:off x="0" y="4953000"/>
              <a:ext cx="156700" cy="295937"/>
            </a:xfrm>
            <a:prstGeom prst="rect">
              <a:avLst/>
            </a:prstGeom>
            <a:solidFill>
              <a:schemeClr val="accent1">
                <a:hueOff val="47394"/>
                <a:satOff val="-25753"/>
                <a:lumOff val="-754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8" name="Rectangle"/>
            <p:cNvSpPr/>
            <p:nvPr/>
          </p:nvSpPr>
          <p:spPr>
            <a:xfrm>
              <a:off x="0" y="5334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9" name="Rectangle"/>
            <p:cNvSpPr/>
            <p:nvPr/>
          </p:nvSpPr>
          <p:spPr>
            <a:xfrm>
              <a:off x="0" y="5715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0" name="Rectangle"/>
            <p:cNvSpPr/>
            <p:nvPr/>
          </p:nvSpPr>
          <p:spPr>
            <a:xfrm>
              <a:off x="0" y="6096000"/>
              <a:ext cx="156700" cy="295937"/>
            </a:xfrm>
            <a:prstGeom prst="rect">
              <a:avLst/>
            </a:prstGeom>
            <a:solidFill>
              <a:srgbClr val="42424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1" name="Rectangle"/>
            <p:cNvSpPr/>
            <p:nvPr/>
          </p:nvSpPr>
          <p:spPr>
            <a:xfrm>
              <a:off x="0" y="6477000"/>
              <a:ext cx="156700" cy="295937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2" name="Rectangle"/>
            <p:cNvSpPr/>
            <p:nvPr/>
          </p:nvSpPr>
          <p:spPr>
            <a:xfrm>
              <a:off x="0" y="6858000"/>
              <a:ext cx="156700" cy="295938"/>
            </a:xfrm>
            <a:prstGeom prst="rect">
              <a:avLst/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13" name="Rectangle"/>
            <p:cNvSpPr/>
            <p:nvPr/>
          </p:nvSpPr>
          <p:spPr>
            <a:xfrm>
              <a:off x="0" y="7239000"/>
              <a:ext cx="156700" cy="295938"/>
            </a:xfrm>
            <a:prstGeom prst="rect">
              <a:avLst/>
            </a:prstGeom>
            <a:solidFill>
              <a:srgbClr val="3DAC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215" name="lines"/>
          <p:cNvSpPr txBox="1"/>
          <p:nvPr/>
        </p:nvSpPr>
        <p:spPr>
          <a:xfrm>
            <a:off x="9404415" y="12794462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lines</a:t>
            </a:r>
          </a:p>
        </p:txBody>
      </p:sp>
      <p:sp>
        <p:nvSpPr>
          <p:cNvPr id="1216" name="bars"/>
          <p:cNvSpPr txBox="1"/>
          <p:nvPr/>
        </p:nvSpPr>
        <p:spPr>
          <a:xfrm>
            <a:off x="9404415" y="1324571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bars</a:t>
            </a:r>
          </a:p>
        </p:txBody>
      </p:sp>
      <p:sp>
        <p:nvSpPr>
          <p:cNvPr id="1217" name="points"/>
          <p:cNvSpPr txBox="1"/>
          <p:nvPr/>
        </p:nvSpPr>
        <p:spPr>
          <a:xfrm>
            <a:off x="9404415" y="12362588"/>
            <a:ext cx="1270001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2700">
                <a:solidFill>
                  <a:srgbClr val="53585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points</a:t>
            </a:r>
          </a:p>
        </p:txBody>
      </p:sp>
      <p:sp>
        <p:nvSpPr>
          <p:cNvPr id="121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21" name="Group"/>
          <p:cNvGrpSpPr/>
          <p:nvPr/>
        </p:nvGrpSpPr>
        <p:grpSpPr>
          <a:xfrm>
            <a:off x="7643633" y="2286624"/>
            <a:ext cx="1185925" cy="1057803"/>
            <a:chOff x="0" y="-11323"/>
            <a:chExt cx="1185924" cy="1057802"/>
          </a:xfrm>
        </p:grpSpPr>
        <p:sp>
          <p:nvSpPr>
            <p:cNvPr id="1219" name="x"/>
            <p:cNvSpPr txBox="1"/>
            <p:nvPr/>
          </p:nvSpPr>
          <p:spPr>
            <a:xfrm>
              <a:off x="0" y="-11324"/>
              <a:ext cx="1185925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DCDEE0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x</a:t>
              </a:r>
            </a:p>
          </p:txBody>
        </p:sp>
        <p:sp>
          <p:nvSpPr>
            <p:cNvPr id="1220" name="Double Arrow"/>
            <p:cNvSpPr/>
            <p:nvPr/>
          </p:nvSpPr>
          <p:spPr>
            <a:xfrm rot="16200000">
              <a:off x="334158" y="648452"/>
              <a:ext cx="517609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24" name="Group"/>
          <p:cNvGrpSpPr/>
          <p:nvPr/>
        </p:nvGrpSpPr>
        <p:grpSpPr>
          <a:xfrm>
            <a:off x="7896326" y="2286624"/>
            <a:ext cx="1027672" cy="1057803"/>
            <a:chOff x="0" y="-11323"/>
            <a:chExt cx="1027670" cy="1057802"/>
          </a:xfrm>
        </p:grpSpPr>
        <p:sp>
          <p:nvSpPr>
            <p:cNvPr id="1222" name="fill"/>
            <p:cNvSpPr txBox="1"/>
            <p:nvPr/>
          </p:nvSpPr>
          <p:spPr>
            <a:xfrm>
              <a:off x="0" y="-11324"/>
              <a:ext cx="1027671" cy="574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2700">
                  <a:solidFill>
                    <a:srgbClr val="53585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fill</a:t>
              </a:r>
            </a:p>
          </p:txBody>
        </p:sp>
        <p:sp>
          <p:nvSpPr>
            <p:cNvPr id="1223" name="Double Arrow"/>
            <p:cNvSpPr/>
            <p:nvPr/>
          </p:nvSpPr>
          <p:spPr>
            <a:xfrm rot="16200000">
              <a:off x="255030" y="648452"/>
              <a:ext cx="517610" cy="278445"/>
            </a:xfrm>
            <a:prstGeom prst="leftRightArrow">
              <a:avLst>
                <a:gd name="adj1" fmla="val 38643"/>
                <a:gd name="adj2" fmla="val 45726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9351 -0.000000" pathEditMode="relative">
                                      <p:cBhvr>
                                        <p:cTn id="6" dur="2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5" grpId="4" animBg="1" advAuto="0"/>
      <p:bldP spid="1214" grpId="2" animBg="1" advAuto="0"/>
      <p:bldP spid="1224" grpId="3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2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33" name="[template]"/>
          <p:cNvSpPr txBox="1"/>
          <p:nvPr/>
        </p:nvSpPr>
        <p:spPr>
          <a:xfrm>
            <a:off x="926913" y="6100286"/>
            <a:ext cx="4511224" cy="1938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7200">
                <a:solidFill>
                  <a:srgbClr val="A6AAA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sz="9600" baseline="-5208"/>
              <a:t>[</a:t>
            </a:r>
            <a:r>
              <a:t>template</a:t>
            </a:r>
            <a:r>
              <a:rPr sz="9600" baseline="-5208"/>
              <a:t>]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sp>
        <p:nvSpPr>
          <p:cNvPr id="1236" name="data"/>
          <p:cNvSpPr txBox="1"/>
          <p:nvPr/>
        </p:nvSpPr>
        <p:spPr>
          <a:xfrm>
            <a:off x="2546639" y="12157588"/>
            <a:ext cx="1541452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data</a:t>
            </a:r>
          </a:p>
        </p:txBody>
      </p:sp>
      <p:pic>
        <p:nvPicPr>
          <p:cNvPr id="1237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9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1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2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43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aphicFrame>
        <p:nvGraphicFramePr>
          <p:cNvPr id="1245" name="Table"/>
          <p:cNvGraphicFramePr/>
          <p:nvPr/>
        </p:nvGraphicFramePr>
        <p:xfrm>
          <a:off x="1446439" y="3596312"/>
          <a:ext cx="3738740" cy="866378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93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78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mpg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cyl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disp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"/>
                        </a:rPr>
                        <a:t>hp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258.0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18.1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24.4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146.7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167.6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275.8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472.0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460.0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440.0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32.4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78.7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30.4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75.7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8060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33.9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pic>
        <p:nvPicPr>
          <p:cNvPr id="1248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0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1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2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3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254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255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256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7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303" name="Group"/>
          <p:cNvGrpSpPr/>
          <p:nvPr/>
        </p:nvGrpSpPr>
        <p:grpSpPr>
          <a:xfrm>
            <a:off x="1446439" y="3596312"/>
            <a:ext cx="4926878" cy="9341064"/>
            <a:chOff x="25400" y="25400"/>
            <a:chExt cx="4926877" cy="9341063"/>
          </a:xfrm>
        </p:grpSpPr>
        <p:graphicFrame>
          <p:nvGraphicFramePr>
            <p:cNvPr id="1258" name="Table"/>
            <p:cNvGraphicFramePr/>
            <p:nvPr/>
          </p:nvGraphicFramePr>
          <p:xfrm>
            <a:off x="25400" y="25400"/>
            <a:ext cx="3738739" cy="866378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346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1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20"/>
                    </a:ext>
                  </a:extLst>
                </a:tr>
              </a:tbl>
            </a:graphicData>
          </a:graphic>
        </p:graphicFrame>
        <p:grpSp>
          <p:nvGrpSpPr>
            <p:cNvPr id="1279" name="Group"/>
            <p:cNvGrpSpPr/>
            <p:nvPr/>
          </p:nvGrpSpPr>
          <p:grpSpPr>
            <a:xfrm>
              <a:off x="4079950" y="670838"/>
              <a:ext cx="203201" cy="7344500"/>
              <a:chOff x="0" y="0"/>
              <a:chExt cx="203200" cy="7344498"/>
            </a:xfrm>
          </p:grpSpPr>
          <p:sp>
            <p:nvSpPr>
              <p:cNvPr id="1259" name="Circle"/>
              <p:cNvSpPr/>
              <p:nvPr/>
            </p:nvSpPr>
            <p:spPr>
              <a:xfrm>
                <a:off x="0" y="75171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0" name="Circle"/>
              <p:cNvSpPr/>
              <p:nvPr/>
            </p:nvSpPr>
            <p:spPr>
              <a:xfrm>
                <a:off x="0" y="112757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1" name="Circle"/>
              <p:cNvSpPr/>
              <p:nvPr/>
            </p:nvSpPr>
            <p:spPr>
              <a:xfrm>
                <a:off x="0" y="150343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2" name="Circle"/>
              <p:cNvSpPr/>
              <p:nvPr/>
            </p:nvSpPr>
            <p:spPr>
              <a:xfrm>
                <a:off x="0" y="187928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3" name="Circle"/>
              <p:cNvSpPr/>
              <p:nvPr/>
            </p:nvSpPr>
            <p:spPr>
              <a:xfrm>
                <a:off x="0" y="225514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4" name="Circle"/>
              <p:cNvSpPr/>
              <p:nvPr/>
            </p:nvSpPr>
            <p:spPr>
              <a:xfrm>
                <a:off x="0" y="263100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5" name="Circle"/>
              <p:cNvSpPr/>
              <p:nvPr/>
            </p:nvSpPr>
            <p:spPr>
              <a:xfrm>
                <a:off x="0" y="3006862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6" name="Circle"/>
              <p:cNvSpPr/>
              <p:nvPr/>
            </p:nvSpPr>
            <p:spPr>
              <a:xfrm>
                <a:off x="0" y="3382720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7" name="Circle"/>
              <p:cNvSpPr/>
              <p:nvPr/>
            </p:nvSpPr>
            <p:spPr>
              <a:xfrm>
                <a:off x="0" y="375857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8" name="Circle"/>
              <p:cNvSpPr/>
              <p:nvPr/>
            </p:nvSpPr>
            <p:spPr>
              <a:xfrm>
                <a:off x="0" y="4134436"/>
                <a:ext cx="203200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69" name="Circle"/>
              <p:cNvSpPr/>
              <p:nvPr/>
            </p:nvSpPr>
            <p:spPr>
              <a:xfrm>
                <a:off x="0" y="37585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0" name="Circle"/>
              <p:cNvSpPr/>
              <p:nvPr/>
            </p:nvSpPr>
            <p:spPr>
              <a:xfrm>
                <a:off x="0" y="0"/>
                <a:ext cx="203201" cy="203200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1" name="Circle"/>
              <p:cNvSpPr/>
              <p:nvPr/>
            </p:nvSpPr>
            <p:spPr>
              <a:xfrm>
                <a:off x="0" y="4510294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2" name="Circle"/>
              <p:cNvSpPr/>
              <p:nvPr/>
            </p:nvSpPr>
            <p:spPr>
              <a:xfrm>
                <a:off x="0" y="488615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3" name="Circle"/>
              <p:cNvSpPr/>
              <p:nvPr/>
            </p:nvSpPr>
            <p:spPr>
              <a:xfrm>
                <a:off x="0" y="5262009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4" name="Circle"/>
              <p:cNvSpPr/>
              <p:nvPr/>
            </p:nvSpPr>
            <p:spPr>
              <a:xfrm>
                <a:off x="0" y="5637867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5" name="Circle"/>
              <p:cNvSpPr/>
              <p:nvPr/>
            </p:nvSpPr>
            <p:spPr>
              <a:xfrm>
                <a:off x="0" y="6013725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6" name="Circle"/>
              <p:cNvSpPr/>
              <p:nvPr/>
            </p:nvSpPr>
            <p:spPr>
              <a:xfrm>
                <a:off x="0" y="6389583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7" name="Circle"/>
              <p:cNvSpPr/>
              <p:nvPr/>
            </p:nvSpPr>
            <p:spPr>
              <a:xfrm>
                <a:off x="0" y="6765441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78" name="Circle"/>
              <p:cNvSpPr/>
              <p:nvPr/>
            </p:nvSpPr>
            <p:spPr>
              <a:xfrm>
                <a:off x="0" y="7141298"/>
                <a:ext cx="203201" cy="2032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300" name="Group"/>
            <p:cNvGrpSpPr/>
            <p:nvPr/>
          </p:nvGrpSpPr>
          <p:grpSpPr>
            <a:xfrm>
              <a:off x="28854" y="582851"/>
              <a:ext cx="4036558" cy="7493001"/>
              <a:chOff x="0" y="0"/>
              <a:chExt cx="4036557" cy="7493000"/>
            </a:xfrm>
          </p:grpSpPr>
          <p:sp>
            <p:nvSpPr>
              <p:cNvPr id="1280" name="Arrow"/>
              <p:cNvSpPr/>
              <p:nvPr/>
            </p:nvSpPr>
            <p:spPr>
              <a:xfrm>
                <a:off x="0" y="112896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1" name="Arrow"/>
              <p:cNvSpPr/>
              <p:nvPr/>
            </p:nvSpPr>
            <p:spPr>
              <a:xfrm>
                <a:off x="0" y="75264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2" name="Arrow"/>
              <p:cNvSpPr/>
              <p:nvPr/>
            </p:nvSpPr>
            <p:spPr>
              <a:xfrm>
                <a:off x="0" y="37632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3" name="Arrow"/>
              <p:cNvSpPr/>
              <p:nvPr/>
            </p:nvSpPr>
            <p:spPr>
              <a:xfrm>
                <a:off x="0" y="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4" name="Arrow"/>
              <p:cNvSpPr/>
              <p:nvPr/>
            </p:nvSpPr>
            <p:spPr>
              <a:xfrm>
                <a:off x="0" y="150528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5" name="Arrow"/>
              <p:cNvSpPr/>
              <p:nvPr/>
            </p:nvSpPr>
            <p:spPr>
              <a:xfrm>
                <a:off x="0" y="188160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6" name="Arrow"/>
              <p:cNvSpPr/>
              <p:nvPr/>
            </p:nvSpPr>
            <p:spPr>
              <a:xfrm>
                <a:off x="0" y="225792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7" name="Arrow"/>
              <p:cNvSpPr/>
              <p:nvPr/>
            </p:nvSpPr>
            <p:spPr>
              <a:xfrm>
                <a:off x="0" y="263424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8" name="Arrow"/>
              <p:cNvSpPr/>
              <p:nvPr/>
            </p:nvSpPr>
            <p:spPr>
              <a:xfrm>
                <a:off x="0" y="301056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9" name="Arrow"/>
              <p:cNvSpPr/>
              <p:nvPr/>
            </p:nvSpPr>
            <p:spPr>
              <a:xfrm>
                <a:off x="0" y="3386889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0" name="Arrow"/>
              <p:cNvSpPr/>
              <p:nvPr/>
            </p:nvSpPr>
            <p:spPr>
              <a:xfrm>
                <a:off x="0" y="3763210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1" name="Arrow"/>
              <p:cNvSpPr/>
              <p:nvPr/>
            </p:nvSpPr>
            <p:spPr>
              <a:xfrm>
                <a:off x="0" y="4139531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2" name="Arrow"/>
              <p:cNvSpPr/>
              <p:nvPr/>
            </p:nvSpPr>
            <p:spPr>
              <a:xfrm>
                <a:off x="0" y="4515852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3" name="Arrow"/>
              <p:cNvSpPr/>
              <p:nvPr/>
            </p:nvSpPr>
            <p:spPr>
              <a:xfrm>
                <a:off x="0" y="4892173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4" name="Arrow"/>
              <p:cNvSpPr/>
              <p:nvPr/>
            </p:nvSpPr>
            <p:spPr>
              <a:xfrm>
                <a:off x="0" y="5268494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5" name="Arrow"/>
              <p:cNvSpPr/>
              <p:nvPr/>
            </p:nvSpPr>
            <p:spPr>
              <a:xfrm>
                <a:off x="0" y="5644815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6" name="Arrow"/>
              <p:cNvSpPr/>
              <p:nvPr/>
            </p:nvSpPr>
            <p:spPr>
              <a:xfrm>
                <a:off x="0" y="6021136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7" name="Arrow"/>
              <p:cNvSpPr/>
              <p:nvPr/>
            </p:nvSpPr>
            <p:spPr>
              <a:xfrm>
                <a:off x="0" y="6397457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8" name="Arrow"/>
              <p:cNvSpPr/>
              <p:nvPr/>
            </p:nvSpPr>
            <p:spPr>
              <a:xfrm>
                <a:off x="0" y="6773778"/>
                <a:ext cx="4036558" cy="342901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9" name="Arrow"/>
              <p:cNvSpPr/>
              <p:nvPr/>
            </p:nvSpPr>
            <p:spPr>
              <a:xfrm>
                <a:off x="0" y="7150100"/>
                <a:ext cx="4036558" cy="342900"/>
              </a:xfrm>
              <a:prstGeom prst="rightArrow">
                <a:avLst>
                  <a:gd name="adj1" fmla="val 65733"/>
                  <a:gd name="adj2" fmla="val 54543"/>
                </a:avLst>
              </a:prstGeom>
              <a:solidFill>
                <a:srgbClr val="000000">
                  <a:alpha val="7023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301" name="data"/>
            <p:cNvSpPr txBox="1"/>
            <p:nvPr/>
          </p:nvSpPr>
          <p:spPr>
            <a:xfrm>
              <a:off x="1124045" y="8585158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1302" name="geom"/>
            <p:cNvSpPr txBox="1"/>
            <p:nvPr/>
          </p:nvSpPr>
          <p:spPr>
            <a:xfrm>
              <a:off x="3410825" y="8588587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geom</a:t>
              </a:r>
            </a:p>
          </p:txBody>
        </p:sp>
      </p:grp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o make a graph"/>
          <p:cNvSpPr txBox="1"/>
          <p:nvPr/>
        </p:nvSpPr>
        <p:spPr>
          <a:xfrm>
            <a:off x="4007752" y="390574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 make a graph</a:t>
            </a:r>
          </a:p>
        </p:txBody>
      </p:sp>
      <p:grpSp>
        <p:nvGrpSpPr>
          <p:cNvPr id="1334" name="Group"/>
          <p:cNvGrpSpPr/>
          <p:nvPr/>
        </p:nvGrpSpPr>
        <p:grpSpPr>
          <a:xfrm>
            <a:off x="1443760" y="1913155"/>
            <a:ext cx="4931111" cy="11025739"/>
            <a:chOff x="25400" y="0"/>
            <a:chExt cx="4931110" cy="11025738"/>
          </a:xfrm>
        </p:grpSpPr>
        <p:graphicFrame>
          <p:nvGraphicFramePr>
            <p:cNvPr id="1306" name="Table"/>
            <p:cNvGraphicFramePr/>
            <p:nvPr/>
          </p:nvGraphicFramePr>
          <p:xfrm>
            <a:off x="25400" y="1684674"/>
            <a:ext cx="3738739" cy="8663780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93468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3468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535781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mpg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cyl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disp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2000" b="1">
                            <a:solidFill>
                              <a:srgbClr val="FFFFFF"/>
                            </a:solidFill>
                            <a:sym typeface="Helvetica"/>
                          </a:rPr>
                          <a:t>hp</a:t>
                        </a:r>
                      </a:p>
                    </a:txBody>
                    <a:tcPr marL="50800" marR="50800" marT="50800" marB="50800" anchor="ctr" horzOverflow="overflow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21.4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258.0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18.1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225.0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5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9AB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24.4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146.7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22.8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140.8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19.2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0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167.6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1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16.4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2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17.3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3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15.2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275.8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77C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4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472.0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5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5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460.0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5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6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14.7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8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440.0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D5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7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32.4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78.7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8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30.4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75.7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19"/>
                    </a:ext>
                  </a:extLst>
                </a:tr>
                <a:tr h="380602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33.9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4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71.1</a:t>
                        </a:r>
                      </a:p>
                    </a:txBody>
                    <a:tcPr marL="50800" marR="50800" marT="50800" marB="50800" anchor="ctr" horzOverflow="overflow"/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2000" b="1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20"/>
                    </a:ext>
                  </a:extLst>
                </a:tr>
              </a:tbl>
            </a:graphicData>
          </a:graphic>
        </p:graphicFrame>
        <p:sp>
          <p:nvSpPr>
            <p:cNvPr id="1307" name="Circle"/>
            <p:cNvSpPr/>
            <p:nvPr/>
          </p:nvSpPr>
          <p:spPr>
            <a:xfrm>
              <a:off x="4079950" y="3081829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8" name="Circle"/>
            <p:cNvSpPr/>
            <p:nvPr/>
          </p:nvSpPr>
          <p:spPr>
            <a:xfrm>
              <a:off x="4079950" y="3457687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9" name="Circle"/>
            <p:cNvSpPr/>
            <p:nvPr/>
          </p:nvSpPr>
          <p:spPr>
            <a:xfrm>
              <a:off x="4079950" y="3833545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0" name="Circle"/>
            <p:cNvSpPr/>
            <p:nvPr/>
          </p:nvSpPr>
          <p:spPr>
            <a:xfrm>
              <a:off x="4079950" y="420940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1" name="Circle"/>
            <p:cNvSpPr/>
            <p:nvPr/>
          </p:nvSpPr>
          <p:spPr>
            <a:xfrm>
              <a:off x="4079950" y="4585260"/>
              <a:ext cx="203201" cy="203201"/>
            </a:xfrm>
            <a:prstGeom prst="ellipse">
              <a:avLst/>
            </a:prstGeom>
            <a:solidFill>
              <a:srgbClr val="A9AB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2" name="Circle"/>
            <p:cNvSpPr/>
            <p:nvPr/>
          </p:nvSpPr>
          <p:spPr>
            <a:xfrm>
              <a:off x="4079950" y="4961118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3" name="Circle"/>
            <p:cNvSpPr/>
            <p:nvPr/>
          </p:nvSpPr>
          <p:spPr>
            <a:xfrm>
              <a:off x="4079950" y="5336975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4" name="Circle"/>
            <p:cNvSpPr/>
            <p:nvPr/>
          </p:nvSpPr>
          <p:spPr>
            <a:xfrm>
              <a:off x="4079950" y="5712834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5" name="Circle"/>
            <p:cNvSpPr/>
            <p:nvPr/>
          </p:nvSpPr>
          <p:spPr>
            <a:xfrm>
              <a:off x="4079950" y="608869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6" name="Circle"/>
            <p:cNvSpPr/>
            <p:nvPr/>
          </p:nvSpPr>
          <p:spPr>
            <a:xfrm>
              <a:off x="4079950" y="6464549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7" name="Circle"/>
            <p:cNvSpPr/>
            <p:nvPr/>
          </p:nvSpPr>
          <p:spPr>
            <a:xfrm>
              <a:off x="4079950" y="2705971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8" name="Circle"/>
            <p:cNvSpPr/>
            <p:nvPr/>
          </p:nvSpPr>
          <p:spPr>
            <a:xfrm>
              <a:off x="4079950" y="2330113"/>
              <a:ext cx="203201" cy="203201"/>
            </a:xfrm>
            <a:prstGeom prst="ellipse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9" name="Circle"/>
            <p:cNvSpPr/>
            <p:nvPr/>
          </p:nvSpPr>
          <p:spPr>
            <a:xfrm>
              <a:off x="4079950" y="6840407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0" name="Circle"/>
            <p:cNvSpPr/>
            <p:nvPr/>
          </p:nvSpPr>
          <p:spPr>
            <a:xfrm>
              <a:off x="4079950" y="7216264"/>
              <a:ext cx="203201" cy="203201"/>
            </a:xfrm>
            <a:prstGeom prst="ellipse">
              <a:avLst/>
            </a:prstGeom>
            <a:solidFill>
              <a:srgbClr val="D77C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1" name="Circle"/>
            <p:cNvSpPr/>
            <p:nvPr/>
          </p:nvSpPr>
          <p:spPr>
            <a:xfrm>
              <a:off x="4079950" y="7592123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2" name="Circle"/>
            <p:cNvSpPr/>
            <p:nvPr/>
          </p:nvSpPr>
          <p:spPr>
            <a:xfrm>
              <a:off x="4079950" y="7967981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3" name="Circle"/>
            <p:cNvSpPr/>
            <p:nvPr/>
          </p:nvSpPr>
          <p:spPr>
            <a:xfrm>
              <a:off x="4079950" y="8343838"/>
              <a:ext cx="203201" cy="203201"/>
            </a:xfrm>
            <a:prstGeom prst="ellipse">
              <a:avLst/>
            </a:prstGeom>
            <a:solidFill>
              <a:srgbClr val="D5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4" name="Circle"/>
            <p:cNvSpPr/>
            <p:nvPr/>
          </p:nvSpPr>
          <p:spPr>
            <a:xfrm>
              <a:off x="4079950" y="8719696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5" name="Circle"/>
            <p:cNvSpPr/>
            <p:nvPr/>
          </p:nvSpPr>
          <p:spPr>
            <a:xfrm>
              <a:off x="4079950" y="9095554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6" name="Circle"/>
            <p:cNvSpPr/>
            <p:nvPr/>
          </p:nvSpPr>
          <p:spPr>
            <a:xfrm>
              <a:off x="4079950" y="9471412"/>
              <a:ext cx="203201" cy="203201"/>
            </a:xfrm>
            <a:prstGeom prst="ellipse">
              <a:avLst/>
            </a:prstGeom>
            <a:solidFill>
              <a:srgbClr val="A8D37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27" name="data"/>
            <p:cNvSpPr txBox="1"/>
            <p:nvPr/>
          </p:nvSpPr>
          <p:spPr>
            <a:xfrm>
              <a:off x="1128279" y="10244433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data</a:t>
              </a:r>
            </a:p>
          </p:txBody>
        </p:sp>
        <p:sp>
          <p:nvSpPr>
            <p:cNvPr id="1328" name="geom"/>
            <p:cNvSpPr txBox="1"/>
            <p:nvPr/>
          </p:nvSpPr>
          <p:spPr>
            <a:xfrm>
              <a:off x="3415058" y="10247862"/>
              <a:ext cx="1541452" cy="777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4000"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geom</a:t>
              </a:r>
            </a:p>
          </p:txBody>
        </p:sp>
        <p:grpSp>
          <p:nvGrpSpPr>
            <p:cNvPr id="1333" name="Group"/>
            <p:cNvGrpSpPr/>
            <p:nvPr/>
          </p:nvGrpSpPr>
          <p:grpSpPr>
            <a:xfrm>
              <a:off x="70868" y="0"/>
              <a:ext cx="3748799" cy="1829745"/>
              <a:chOff x="0" y="0"/>
              <a:chExt cx="3748797" cy="1829744"/>
            </a:xfrm>
          </p:grpSpPr>
          <p:sp>
            <p:nvSpPr>
              <p:cNvPr id="1329" name="Group"/>
              <p:cNvSpPr txBox="1"/>
              <p:nvPr/>
            </p:nvSpPr>
            <p:spPr>
              <a:xfrm>
                <a:off x="0" y="0"/>
                <a:ext cx="3656273" cy="7778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71437" tIns="71437" rIns="71437" bIns="71437" numCol="1" anchor="ctr">
                <a:spAutoFit/>
              </a:bodyPr>
              <a:lstStyle>
                <a:lvl1pPr>
                  <a:defRPr sz="4000">
                    <a:latin typeface="Source Sans Pro Semibold"/>
                    <a:ea typeface="Source Sans Pro Semibold"/>
                    <a:cs typeface="Source Sans Pro Semibold"/>
                    <a:sym typeface="Source Sans Pro Semibold"/>
                  </a:defRPr>
                </a:lvl1pPr>
              </a:lstStyle>
              <a:p>
                <a:r>
                  <a:t>mappings</a:t>
                </a:r>
              </a:p>
            </p:txBody>
          </p:sp>
          <p:grpSp>
            <p:nvGrpSpPr>
              <p:cNvPr id="1332" name="Group"/>
              <p:cNvGrpSpPr/>
              <p:nvPr/>
            </p:nvGrpSpPr>
            <p:grpSpPr>
              <a:xfrm>
                <a:off x="2721126" y="771942"/>
                <a:ext cx="1027672" cy="1057803"/>
                <a:chOff x="0" y="-11323"/>
                <a:chExt cx="1027670" cy="1057802"/>
              </a:xfrm>
            </p:grpSpPr>
            <p:sp>
              <p:nvSpPr>
                <p:cNvPr id="1330" name="fill"/>
                <p:cNvSpPr txBox="1"/>
                <p:nvPr/>
              </p:nvSpPr>
              <p:spPr>
                <a:xfrm>
                  <a:off x="0" y="-11324"/>
                  <a:ext cx="1027671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71437" tIns="71437" rIns="71437" bIns="71437" numCol="1" anchor="ctr">
                  <a:spAutoFit/>
                </a:bodyPr>
                <a:lstStyle>
                  <a:lvl1pPr>
                    <a:defRPr sz="2700">
                      <a:solidFill>
                        <a:srgbClr val="53585F"/>
                      </a:solidFill>
                      <a:latin typeface="Source Sans Pro Semibold"/>
                      <a:ea typeface="Source Sans Pro Semibold"/>
                      <a:cs typeface="Source Sans Pro Semibold"/>
                      <a:sym typeface="Source Sans Pro Semibold"/>
                    </a:defRPr>
                  </a:lvl1pPr>
                </a:lstStyle>
                <a:p>
                  <a:r>
                    <a:t>fill</a:t>
                  </a:r>
                </a:p>
              </p:txBody>
            </p:sp>
            <p:sp>
              <p:nvSpPr>
                <p:cNvPr id="1331" name="Double Arrow"/>
                <p:cNvSpPr/>
                <p:nvPr/>
              </p:nvSpPr>
              <p:spPr>
                <a:xfrm rot="16200000">
                  <a:off x="255030" y="648452"/>
                  <a:ext cx="517610" cy="278445"/>
                </a:xfrm>
                <a:prstGeom prst="leftRightArrow">
                  <a:avLst>
                    <a:gd name="adj1" fmla="val 38643"/>
                    <a:gd name="adj2" fmla="val 45726"/>
                  </a:avLst>
                </a:prstGeom>
                <a:solidFill>
                  <a:srgbClr val="FFFFFF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</p:grpSp>
      <p:pic>
        <p:nvPicPr>
          <p:cNvPr id="133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37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8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39" name="Rectangle"/>
          <p:cNvSpPr/>
          <p:nvPr/>
        </p:nvSpPr>
        <p:spPr>
          <a:xfrm>
            <a:off x="6369364" y="5815495"/>
            <a:ext cx="16589927" cy="2508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0" name="ggplot(data = &lt;DATA&gt;) +…"/>
          <p:cNvSpPr txBox="1"/>
          <p:nvPr/>
        </p:nvSpPr>
        <p:spPr>
          <a:xfrm>
            <a:off x="6555619" y="6135379"/>
            <a:ext cx="16368496" cy="2066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&lt;DATA&gt;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&lt;MAPPINGS&gt;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341" name="Pick a data set"/>
          <p:cNvSpPr txBox="1"/>
          <p:nvPr/>
        </p:nvSpPr>
        <p:spPr>
          <a:xfrm>
            <a:off x="8873249" y="3424072"/>
            <a:ext cx="6637502" cy="127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Pick a </a:t>
            </a:r>
            <a:r>
              <a:rPr b="1"/>
              <a:t>data</a:t>
            </a:r>
            <a:r>
              <a:t> set</a:t>
            </a:r>
          </a:p>
        </p:txBody>
      </p:sp>
      <p:sp>
        <p:nvSpPr>
          <p:cNvPr id="1342" name="Choose a geom to display cases"/>
          <p:cNvSpPr txBox="1"/>
          <p:nvPr/>
        </p:nvSpPr>
        <p:spPr>
          <a:xfrm>
            <a:off x="6447273" y="9636530"/>
            <a:ext cx="7174764" cy="295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2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Choose a </a:t>
            </a:r>
            <a:r>
              <a:rPr b="1"/>
              <a:t>geom</a:t>
            </a:r>
            <a:r>
              <a:t> to display cases</a:t>
            </a:r>
          </a:p>
        </p:txBody>
      </p:sp>
      <p:sp>
        <p:nvSpPr>
          <p:cNvPr id="1343" name="Map aesthetic properties to variables"/>
          <p:cNvSpPr txBox="1"/>
          <p:nvPr/>
        </p:nvSpPr>
        <p:spPr>
          <a:xfrm>
            <a:off x="17146618" y="9194330"/>
            <a:ext cx="6798895" cy="381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90600" indent="-990600" algn="l">
              <a:spcBef>
                <a:spcPts val="4100"/>
              </a:spcBef>
              <a:buSzPct val="100000"/>
              <a:buAutoNum type="arabicPeriod" startAt="3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Map</a:t>
            </a:r>
            <a:r>
              <a:t> aesthetic properties to variables</a:t>
            </a:r>
          </a:p>
        </p:txBody>
      </p:sp>
      <p:sp>
        <p:nvSpPr>
          <p:cNvPr id="1344" name="Line"/>
          <p:cNvSpPr/>
          <p:nvPr/>
        </p:nvSpPr>
        <p:spPr>
          <a:xfrm flipV="1">
            <a:off x="12966065" y="4795028"/>
            <a:ext cx="1" cy="1245978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5" name="Line"/>
          <p:cNvSpPr/>
          <p:nvPr/>
        </p:nvSpPr>
        <p:spPr>
          <a:xfrm flipV="1">
            <a:off x="9665695" y="8041823"/>
            <a:ext cx="737919" cy="159644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6" name="Line"/>
          <p:cNvSpPr/>
          <p:nvPr/>
        </p:nvSpPr>
        <p:spPr>
          <a:xfrm flipH="1" flipV="1">
            <a:off x="19417754" y="8050021"/>
            <a:ext cx="686061" cy="124550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What else?"/>
          <p:cNvSpPr txBox="1">
            <a:spLocks noGrp="1"/>
          </p:cNvSpPr>
          <p:nvPr>
            <p:ph type="title"/>
          </p:nvPr>
        </p:nvSpPr>
        <p:spPr>
          <a:xfrm>
            <a:off x="831199" y="2868977"/>
            <a:ext cx="22721602" cy="7978046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What else?</a:t>
            </a:r>
          </a:p>
        </p:txBody>
      </p:sp>
      <p:pic>
        <p:nvPicPr>
          <p:cNvPr id="134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353" name="Rplot.png" descr="Rpl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Rplot01.png" descr="Rplot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6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8" name="Position Adjustmen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Position Adjustments</a:t>
            </a:r>
          </a:p>
        </p:txBody>
      </p:sp>
      <p:sp>
        <p:nvSpPr>
          <p:cNvPr id="1359" name="How overlapping objects are arranged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overlapping objects are arranged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Rplot02.png" descr="Rplot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Them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Themes</a:t>
            </a:r>
          </a:p>
        </p:txBody>
      </p:sp>
      <p:sp>
        <p:nvSpPr>
          <p:cNvPr id="1365" name="Visual appearance of non-data element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 appearance of non-data elements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47" name="plot2.png" descr="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3560" y="1052952"/>
            <a:ext cx="13496880" cy="105940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gplot(data = mpg) +…"/>
          <p:cNvSpPr txBox="1"/>
          <p:nvPr/>
        </p:nvSpPr>
        <p:spPr>
          <a:xfrm>
            <a:off x="2920862" y="11414611"/>
            <a:ext cx="1854227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(data = mpg)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49" name="Line"/>
          <p:cNvSpPr/>
          <p:nvPr/>
        </p:nvSpPr>
        <p:spPr>
          <a:xfrm flipH="1" flipV="1">
            <a:off x="3970882" y="2759961"/>
            <a:ext cx="14234049" cy="9012333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7" name="Rplot03.png" descr="Rplot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0587" y="3267575"/>
            <a:ext cx="17562826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70" name="Scale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Scales</a:t>
            </a:r>
          </a:p>
        </p:txBody>
      </p:sp>
      <p:sp>
        <p:nvSpPr>
          <p:cNvPr id="1371" name="Customize color scales, other mappings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Customize color scales, other mappings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5" name="Facet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Facets</a:t>
            </a:r>
          </a:p>
        </p:txBody>
      </p:sp>
      <p:sp>
        <p:nvSpPr>
          <p:cNvPr id="1376" name="Subplots that display subsets of the data."/>
          <p:cNvSpPr txBox="1"/>
          <p:nvPr/>
        </p:nvSpPr>
        <p:spPr>
          <a:xfrm>
            <a:off x="1740954" y="1895295"/>
            <a:ext cx="20902092" cy="1577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Subplots that display subsets of the data.</a:t>
            </a:r>
          </a:p>
        </p:txBody>
      </p:sp>
      <p:pic>
        <p:nvPicPr>
          <p:cNvPr id="1377" name="Rplot04.png" descr="Rplot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9487" y="3266953"/>
            <a:ext cx="17564977" cy="10161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Rplot05.png" descr="Rplot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7703" y="2098283"/>
            <a:ext cx="20156428" cy="11660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0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2" name="Coordinate system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Coordinate systems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329" y="2099175"/>
            <a:ext cx="20153342" cy="1165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5" name="ggplot2-hex.png" descr="ggplot2-he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87" name="Titles and captions"/>
          <p:cNvSpPr txBox="1"/>
          <p:nvPr/>
        </p:nvSpPr>
        <p:spPr>
          <a:xfrm>
            <a:off x="4007752" y="171726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Titles and captions</a:t>
            </a:r>
          </a:p>
        </p:txBody>
      </p:sp>
      <p:pic>
        <p:nvPicPr>
          <p:cNvPr id="1388" name="Rplot05.png" descr="Rplot0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01722" y="3233423"/>
            <a:ext cx="16815456" cy="972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3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92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4" name="Make any plot by filling in the parameters of this template"/>
          <p:cNvSpPr txBox="1"/>
          <p:nvPr/>
        </p:nvSpPr>
        <p:spPr>
          <a:xfrm>
            <a:off x="1808267" y="2790863"/>
            <a:ext cx="21080801" cy="1556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4100"/>
              </a:spcBef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Make any plot by filling in the parameters of this template</a:t>
            </a:r>
          </a:p>
        </p:txBody>
      </p:sp>
      <p:sp>
        <p:nvSpPr>
          <p:cNvPr id="1395" name="A ggplot2 template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ggplot2 template</a:t>
            </a:r>
          </a:p>
        </p:txBody>
      </p:sp>
      <p:pic>
        <p:nvPicPr>
          <p:cNvPr id="1396" name="ggplot2-cheatsheet-2.1.001.jpeg" descr="ggplot2-cheatsheet-2.1.00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06188" y="5553349"/>
            <a:ext cx="6812571" cy="52642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397" name="Rectangle"/>
          <p:cNvSpPr/>
          <p:nvPr/>
        </p:nvSpPr>
        <p:spPr>
          <a:xfrm>
            <a:off x="15772555" y="8410874"/>
            <a:ext cx="1514156" cy="957819"/>
          </a:xfrm>
          <a:prstGeom prst="rect">
            <a:avLst/>
          </a:prstGeom>
          <a:solidFill>
            <a:srgbClr val="000000">
              <a:alpha val="25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8" name="Shape"/>
          <p:cNvSpPr/>
          <p:nvPr/>
        </p:nvSpPr>
        <p:spPr>
          <a:xfrm>
            <a:off x="13038342" y="4413033"/>
            <a:ext cx="4250407" cy="7757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74" y="0"/>
                </a:moveTo>
                <a:lnTo>
                  <a:pt x="21600" y="11221"/>
                </a:lnTo>
                <a:lnTo>
                  <a:pt x="21540" y="13764"/>
                </a:lnTo>
                <a:lnTo>
                  <a:pt x="5216" y="21600"/>
                </a:lnTo>
                <a:lnTo>
                  <a:pt x="0" y="10465"/>
                </a:lnTo>
                <a:lnTo>
                  <a:pt x="5174" y="0"/>
                </a:lnTo>
                <a:close/>
              </a:path>
            </a:pathLst>
          </a:custGeom>
          <a:solidFill>
            <a:srgbClr val="000000">
              <a:alpha val="25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99" name="pdf-template.pdf" descr="pdf-templat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5241" y="4428583"/>
            <a:ext cx="12091975" cy="773910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4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3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5" name="ggplot2.tidyverse.org"/>
          <p:cNvSpPr txBox="1"/>
          <p:nvPr/>
        </p:nvSpPr>
        <p:spPr>
          <a:xfrm>
            <a:off x="4007752" y="6766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 u="sng"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ggplot2.tidyverse.org</a:t>
            </a:r>
          </a:p>
        </p:txBody>
      </p:sp>
      <p:pic>
        <p:nvPicPr>
          <p:cNvPr id="1406" name="Screen Shot 2017-08-03 at 4.00.15 PM.png" descr="Screen Shot 2017-08-03 at 4.00.15 PM.png"/>
          <p:cNvPicPr>
            <a:picLocks noChangeAspect="1"/>
          </p:cNvPicPr>
          <p:nvPr/>
        </p:nvPicPr>
        <p:blipFill rotWithShape="1">
          <a:blip r:embed="rId5">
            <a:extLst/>
          </a:blip>
          <a:srcRect b="46238"/>
          <a:stretch/>
        </p:blipFill>
        <p:spPr>
          <a:xfrm>
            <a:off x="2593803" y="2938565"/>
            <a:ext cx="19196394" cy="9704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409" name="Open 02-Transform-Data.Rmd."/>
          <p:cNvSpPr txBox="1">
            <a:spLocks noGrp="1"/>
          </p:cNvSpPr>
          <p:nvPr>
            <p:ph type="body" sz="quarter" idx="4294967295"/>
          </p:nvPr>
        </p:nvSpPr>
        <p:spPr>
          <a:xfrm>
            <a:off x="5965037" y="3006868"/>
            <a:ext cx="12453926" cy="45395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02-Transform-Data.Rmd</a:t>
            </a:r>
            <a:r>
              <a:t>.</a:t>
            </a:r>
          </a:p>
        </p:txBody>
      </p:sp>
      <p:pic>
        <p:nvPicPr>
          <p:cNvPr id="141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4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10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&quot;Initialize&quot; a plot with ggplot()…"/>
          <p:cNvSpPr txBox="1"/>
          <p:nvPr/>
        </p:nvSpPr>
        <p:spPr>
          <a:xfrm>
            <a:off x="1207045" y="2093557"/>
            <a:ext cx="18608860" cy="276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"Initialize" a plot with ggplot()</a:t>
            </a:r>
          </a:p>
          <a:p>
            <a:pPr marL="1079500" indent="-1079500" algn="l">
              <a:spcBef>
                <a:spcPts val="4100"/>
              </a:spcBef>
              <a:buSzPct val="100000"/>
              <a:buAutoNum type="arabicPeriod"/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 layers with geom_ functions</a:t>
            </a:r>
          </a:p>
        </p:txBody>
      </p:sp>
      <p:pic>
        <p:nvPicPr>
          <p:cNvPr id="152" name="ggplot2-hex.png" descr="ggplot2-h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0863" y="11720583"/>
            <a:ext cx="1539556" cy="178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" name="Square"/>
          <p:cNvSpPr/>
          <p:nvPr/>
        </p:nvSpPr>
        <p:spPr>
          <a:xfrm>
            <a:off x="19647715" y="3675232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1200604" y="5221893"/>
            <a:ext cx="21982793" cy="31118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7" name="ggplot(data = mpg) +…"/>
          <p:cNvSpPr txBox="1"/>
          <p:nvPr/>
        </p:nvSpPr>
        <p:spPr>
          <a:xfrm>
            <a:off x="1386859" y="5541777"/>
            <a:ext cx="21610282" cy="2668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mpg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hwy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3065</Words>
  <Application>Microsoft Office PowerPoint</Application>
  <PresentationFormat>Custom</PresentationFormat>
  <Paragraphs>1281</Paragraphs>
  <Slides>87</Slides>
  <Notes>0</Notes>
  <HiddenSlides>2</HiddenSlides>
  <MMClips>13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0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Geoms</vt:lpstr>
      <vt:lpstr>PowerPoint Presentation</vt:lpstr>
      <vt:lpstr>PowerPoint Presentation</vt:lpstr>
      <vt:lpstr>PowerPoint Presentation</vt:lpstr>
      <vt:lpstr>PowerPoint Presentation</vt:lpstr>
      <vt:lpstr>Your Turn</vt:lpstr>
      <vt:lpstr>Your Turn 3</vt:lpstr>
      <vt:lpstr>PowerPoint Presentation</vt:lpstr>
      <vt:lpstr>Your Turn 4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graphs</vt:lpstr>
      <vt:lpstr>PowerPoint Presentation</vt:lpstr>
      <vt:lpstr>Your Turn 8</vt:lpstr>
      <vt:lpstr>PowerPoint Presentation</vt:lpstr>
      <vt:lpstr>PowerPoint Presentation</vt:lpstr>
      <vt:lpstr>PowerPoint Presentation</vt:lpstr>
      <vt:lpstr>PowerPoint Presentation</vt:lpstr>
      <vt:lpstr>Your Turn 9</vt:lpstr>
      <vt:lpstr>Your turn</vt:lpstr>
      <vt:lpstr>Grammar of 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else?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7</cp:revision>
  <dcterms:modified xsi:type="dcterms:W3CDTF">2019-09-23T09:44:13Z</dcterms:modified>
</cp:coreProperties>
</file>